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88" r:id="rId4"/>
    <p:sldId id="259" r:id="rId5"/>
    <p:sldId id="260" r:id="rId6"/>
    <p:sldId id="289" r:id="rId7"/>
    <p:sldId id="261" r:id="rId8"/>
    <p:sldId id="262" r:id="rId9"/>
    <p:sldId id="290" r:id="rId10"/>
    <p:sldId id="291" r:id="rId11"/>
    <p:sldId id="263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43" autoAdjust="0"/>
  </p:normalViewPr>
  <p:slideViewPr>
    <p:cSldViewPr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CA973B-9CD8-407C-8E97-A26C2EA4284F}" type="doc">
      <dgm:prSet loTypeId="urn:diagrams.loki3.com/VaryingWidthList+Icon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AEE71C3-B662-4E2E-B464-AD5FC62DE21B}">
      <dgm:prSet phldrT="[Text]"/>
      <dgm:spPr/>
      <dgm:t>
        <a:bodyPr/>
        <a:lstStyle/>
        <a:p>
          <a:r>
            <a:rPr lang="en-US" dirty="0" smtClean="0"/>
            <a:t>1. Who are the organization’s stakeholders?</a:t>
          </a:r>
          <a:endParaRPr lang="en-GB" dirty="0"/>
        </a:p>
      </dgm:t>
    </dgm:pt>
    <dgm:pt modelId="{C3345261-0734-48FB-87C4-1F2860A8EE56}" type="parTrans" cxnId="{C0D4ACA3-DDC1-4C59-B3F3-81BA45BEF55B}">
      <dgm:prSet/>
      <dgm:spPr/>
      <dgm:t>
        <a:bodyPr/>
        <a:lstStyle/>
        <a:p>
          <a:endParaRPr lang="en-GB"/>
        </a:p>
      </dgm:t>
    </dgm:pt>
    <dgm:pt modelId="{B99E198B-31D5-41B9-BE52-4784F19AD5D9}" type="sibTrans" cxnId="{C0D4ACA3-DDC1-4C59-B3F3-81BA45BEF55B}">
      <dgm:prSet/>
      <dgm:spPr/>
      <dgm:t>
        <a:bodyPr/>
        <a:lstStyle/>
        <a:p>
          <a:endParaRPr lang="en-GB"/>
        </a:p>
      </dgm:t>
    </dgm:pt>
    <dgm:pt modelId="{FD114A27-CA12-4711-8418-E17A35111371}">
      <dgm:prSet/>
      <dgm:spPr/>
      <dgm:t>
        <a:bodyPr/>
        <a:lstStyle/>
        <a:p>
          <a:r>
            <a:rPr lang="en-US" dirty="0" smtClean="0"/>
            <a:t>2. What are their stakes?</a:t>
          </a:r>
          <a:endParaRPr lang="en-GB" dirty="0"/>
        </a:p>
      </dgm:t>
    </dgm:pt>
    <dgm:pt modelId="{5495F3D6-3DB5-45CD-8749-C1DE38F46F85}" type="parTrans" cxnId="{0CBEDEFA-B3AC-4F27-86AD-72AA5E39652F}">
      <dgm:prSet/>
      <dgm:spPr/>
      <dgm:t>
        <a:bodyPr/>
        <a:lstStyle/>
        <a:p>
          <a:endParaRPr lang="en-GB"/>
        </a:p>
      </dgm:t>
    </dgm:pt>
    <dgm:pt modelId="{0A81A928-BFA7-4CFB-8D66-7410BE93B2F0}" type="sibTrans" cxnId="{0CBEDEFA-B3AC-4F27-86AD-72AA5E39652F}">
      <dgm:prSet/>
      <dgm:spPr/>
      <dgm:t>
        <a:bodyPr/>
        <a:lstStyle/>
        <a:p>
          <a:endParaRPr lang="en-GB"/>
        </a:p>
      </dgm:t>
    </dgm:pt>
    <dgm:pt modelId="{39E21AAB-1F35-4DA8-B5C4-D1AC254C355C}">
      <dgm:prSet/>
      <dgm:spPr/>
      <dgm:t>
        <a:bodyPr/>
        <a:lstStyle/>
        <a:p>
          <a:r>
            <a:rPr lang="en-US" dirty="0" smtClean="0"/>
            <a:t>3. What opportunities and challenges are presented to the organization in relation to these stakeholders?</a:t>
          </a:r>
          <a:endParaRPr lang="en-US" dirty="0"/>
        </a:p>
      </dgm:t>
    </dgm:pt>
    <dgm:pt modelId="{7EDCD78B-8A1F-4F91-AB20-3AAB2D0BDCEE}" type="parTrans" cxnId="{2114A5C5-5366-43A7-9BF5-7FBBF0C209F3}">
      <dgm:prSet/>
      <dgm:spPr/>
      <dgm:t>
        <a:bodyPr/>
        <a:lstStyle/>
        <a:p>
          <a:endParaRPr lang="en-GB"/>
        </a:p>
      </dgm:t>
    </dgm:pt>
    <dgm:pt modelId="{F818C2F4-A501-4971-8D67-934EC934B7E8}" type="sibTrans" cxnId="{2114A5C5-5366-43A7-9BF5-7FBBF0C209F3}">
      <dgm:prSet/>
      <dgm:spPr/>
      <dgm:t>
        <a:bodyPr/>
        <a:lstStyle/>
        <a:p>
          <a:endParaRPr lang="en-GB"/>
        </a:p>
      </dgm:t>
    </dgm:pt>
    <dgm:pt modelId="{98F41C25-58D7-4011-849D-4F903EC16A6D}">
      <dgm:prSet/>
      <dgm:spPr/>
      <dgm:t>
        <a:bodyPr/>
        <a:lstStyle/>
        <a:p>
          <a:r>
            <a:rPr lang="en-US" dirty="0" smtClean="0"/>
            <a:t>4. What responsibilities (economic, legal, ethical, and philanthropic) does the organization have to all its stakeholders?</a:t>
          </a:r>
          <a:endParaRPr lang="en-GB" dirty="0"/>
        </a:p>
      </dgm:t>
    </dgm:pt>
    <dgm:pt modelId="{F8C718A9-8A9B-48FC-A357-13EE931717EC}" type="parTrans" cxnId="{8C8522E3-A3EA-4604-8B7A-B6CA91C67224}">
      <dgm:prSet/>
      <dgm:spPr/>
      <dgm:t>
        <a:bodyPr/>
        <a:lstStyle/>
        <a:p>
          <a:endParaRPr lang="en-GB"/>
        </a:p>
      </dgm:t>
    </dgm:pt>
    <dgm:pt modelId="{8DB99D76-B2E4-4C5C-94C7-D88CAF198949}" type="sibTrans" cxnId="{8C8522E3-A3EA-4604-8B7A-B6CA91C67224}">
      <dgm:prSet/>
      <dgm:spPr/>
      <dgm:t>
        <a:bodyPr/>
        <a:lstStyle/>
        <a:p>
          <a:endParaRPr lang="en-GB"/>
        </a:p>
      </dgm:t>
    </dgm:pt>
    <dgm:pt modelId="{007C7030-0F7A-430A-AB1E-930A375622D8}">
      <dgm:prSet/>
      <dgm:spPr/>
      <dgm:t>
        <a:bodyPr/>
        <a:lstStyle/>
        <a:p>
          <a:r>
            <a:rPr lang="en-US" dirty="0" smtClean="0"/>
            <a:t>5. In what way can the organization best communicate with and respond to these stakeholders and address these stakeholder challenges and opportunities?</a:t>
          </a:r>
          <a:endParaRPr lang="en-GB" dirty="0"/>
        </a:p>
      </dgm:t>
    </dgm:pt>
    <dgm:pt modelId="{BD0CA212-776B-4544-882A-F07757479298}" type="parTrans" cxnId="{113E61C7-76F6-4190-A0A0-AC486929589C}">
      <dgm:prSet/>
      <dgm:spPr/>
      <dgm:t>
        <a:bodyPr/>
        <a:lstStyle/>
        <a:p>
          <a:endParaRPr lang="en-GB"/>
        </a:p>
      </dgm:t>
    </dgm:pt>
    <dgm:pt modelId="{A0074921-CB03-4797-82E8-ECC1FF4F704C}" type="sibTrans" cxnId="{113E61C7-76F6-4190-A0A0-AC486929589C}">
      <dgm:prSet/>
      <dgm:spPr/>
      <dgm:t>
        <a:bodyPr/>
        <a:lstStyle/>
        <a:p>
          <a:endParaRPr lang="en-GB"/>
        </a:p>
      </dgm:t>
    </dgm:pt>
    <dgm:pt modelId="{5F6E66A1-6BB3-4778-B16C-F18C9E23BBF6}" type="pres">
      <dgm:prSet presAssocID="{D0CA973B-9CD8-407C-8E97-A26C2EA4284F}" presName="Name0" presStyleCnt="0">
        <dgm:presLayoutVars>
          <dgm:resizeHandles/>
        </dgm:presLayoutVars>
      </dgm:prSet>
      <dgm:spPr/>
      <dgm:t>
        <a:bodyPr/>
        <a:lstStyle/>
        <a:p>
          <a:endParaRPr lang="en-GB"/>
        </a:p>
      </dgm:t>
    </dgm:pt>
    <dgm:pt modelId="{89BD7321-04FD-4599-B2A0-6D81DA35F96B}" type="pres">
      <dgm:prSet presAssocID="{2AEE71C3-B662-4E2E-B464-AD5FC62DE21B}" presName="text" presStyleLbl="node1" presStyleIdx="0" presStyleCnt="5" custScaleX="3943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CA56B4-A318-4D08-9661-C13149D33B43}" type="pres">
      <dgm:prSet presAssocID="{B99E198B-31D5-41B9-BE52-4784F19AD5D9}" presName="space" presStyleCnt="0"/>
      <dgm:spPr/>
    </dgm:pt>
    <dgm:pt modelId="{F3A74B64-FCF5-44A9-870F-C2BEA34B012A}" type="pres">
      <dgm:prSet presAssocID="{FD114A27-CA12-4711-8418-E17A35111371}" presName="text" presStyleLbl="node1" presStyleIdx="1" presStyleCnt="5" custScaleX="6348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462439-2A1A-4A13-858E-AB8ED97FDD42}" type="pres">
      <dgm:prSet presAssocID="{0A81A928-BFA7-4CFB-8D66-7410BE93B2F0}" presName="space" presStyleCnt="0"/>
      <dgm:spPr/>
    </dgm:pt>
    <dgm:pt modelId="{47663D48-6B64-4DC3-8420-4BBAEB99F967}" type="pres">
      <dgm:prSet presAssocID="{39E21AAB-1F35-4DA8-B5C4-D1AC254C355C}" presName="text" presStyleLbl="node1" presStyleIdx="2" presStyleCnt="5" custScaleX="1587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8CAFDC-75F9-411F-AB9B-6AC750F336E7}" type="pres">
      <dgm:prSet presAssocID="{F818C2F4-A501-4971-8D67-934EC934B7E8}" presName="space" presStyleCnt="0"/>
      <dgm:spPr/>
    </dgm:pt>
    <dgm:pt modelId="{7A02B950-1A6A-4797-AEE6-9098720C9517}" type="pres">
      <dgm:prSet presAssocID="{98F41C25-58D7-4011-849D-4F903EC16A6D}" presName="text" presStyleLbl="node1" presStyleIdx="3" presStyleCnt="5" custScaleX="1446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365424-6EE0-4DF5-B78E-0A96EECD7CF0}" type="pres">
      <dgm:prSet presAssocID="{8DB99D76-B2E4-4C5C-94C7-D88CAF198949}" presName="space" presStyleCnt="0"/>
      <dgm:spPr/>
    </dgm:pt>
    <dgm:pt modelId="{B6971CBD-700D-4B3E-9BD4-A27C44AEA6C6}" type="pres">
      <dgm:prSet presAssocID="{007C7030-0F7A-430A-AB1E-930A375622D8}" presName="text" presStyleLbl="node1" presStyleIdx="4" presStyleCnt="5" custScaleX="141054" custScaleY="1301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0D4ACA3-DDC1-4C59-B3F3-81BA45BEF55B}" srcId="{D0CA973B-9CD8-407C-8E97-A26C2EA4284F}" destId="{2AEE71C3-B662-4E2E-B464-AD5FC62DE21B}" srcOrd="0" destOrd="0" parTransId="{C3345261-0734-48FB-87C4-1F2860A8EE56}" sibTransId="{B99E198B-31D5-41B9-BE52-4784F19AD5D9}"/>
    <dgm:cxn modelId="{57DEF51E-E9C1-49BC-9DF8-3F56529C4E21}" type="presOf" srcId="{D0CA973B-9CD8-407C-8E97-A26C2EA4284F}" destId="{5F6E66A1-6BB3-4778-B16C-F18C9E23BBF6}" srcOrd="0" destOrd="0" presId="urn:diagrams.loki3.com/VaryingWidthList+Icon"/>
    <dgm:cxn modelId="{8C8522E3-A3EA-4604-8B7A-B6CA91C67224}" srcId="{D0CA973B-9CD8-407C-8E97-A26C2EA4284F}" destId="{98F41C25-58D7-4011-849D-4F903EC16A6D}" srcOrd="3" destOrd="0" parTransId="{F8C718A9-8A9B-48FC-A357-13EE931717EC}" sibTransId="{8DB99D76-B2E4-4C5C-94C7-D88CAF198949}"/>
    <dgm:cxn modelId="{BEE0EF98-B82F-40B3-A7B6-1418568E8D34}" type="presOf" srcId="{39E21AAB-1F35-4DA8-B5C4-D1AC254C355C}" destId="{47663D48-6B64-4DC3-8420-4BBAEB99F967}" srcOrd="0" destOrd="0" presId="urn:diagrams.loki3.com/VaryingWidthList+Icon"/>
    <dgm:cxn modelId="{113E61C7-76F6-4190-A0A0-AC486929589C}" srcId="{D0CA973B-9CD8-407C-8E97-A26C2EA4284F}" destId="{007C7030-0F7A-430A-AB1E-930A375622D8}" srcOrd="4" destOrd="0" parTransId="{BD0CA212-776B-4544-882A-F07757479298}" sibTransId="{A0074921-CB03-4797-82E8-ECC1FF4F704C}"/>
    <dgm:cxn modelId="{2114A5C5-5366-43A7-9BF5-7FBBF0C209F3}" srcId="{D0CA973B-9CD8-407C-8E97-A26C2EA4284F}" destId="{39E21AAB-1F35-4DA8-B5C4-D1AC254C355C}" srcOrd="2" destOrd="0" parTransId="{7EDCD78B-8A1F-4F91-AB20-3AAB2D0BDCEE}" sibTransId="{F818C2F4-A501-4971-8D67-934EC934B7E8}"/>
    <dgm:cxn modelId="{31FA82BC-828F-4F78-A992-34CDB059A878}" type="presOf" srcId="{2AEE71C3-B662-4E2E-B464-AD5FC62DE21B}" destId="{89BD7321-04FD-4599-B2A0-6D81DA35F96B}" srcOrd="0" destOrd="0" presId="urn:diagrams.loki3.com/VaryingWidthList+Icon"/>
    <dgm:cxn modelId="{0CBEDEFA-B3AC-4F27-86AD-72AA5E39652F}" srcId="{D0CA973B-9CD8-407C-8E97-A26C2EA4284F}" destId="{FD114A27-CA12-4711-8418-E17A35111371}" srcOrd="1" destOrd="0" parTransId="{5495F3D6-3DB5-45CD-8749-C1DE38F46F85}" sibTransId="{0A81A928-BFA7-4CFB-8D66-7410BE93B2F0}"/>
    <dgm:cxn modelId="{6434B9A0-EE7D-4DC4-8403-62D0CC5087DB}" type="presOf" srcId="{98F41C25-58D7-4011-849D-4F903EC16A6D}" destId="{7A02B950-1A6A-4797-AEE6-9098720C9517}" srcOrd="0" destOrd="0" presId="urn:diagrams.loki3.com/VaryingWidthList+Icon"/>
    <dgm:cxn modelId="{DE17811F-4046-4697-BA81-D95B6D64434B}" type="presOf" srcId="{FD114A27-CA12-4711-8418-E17A35111371}" destId="{F3A74B64-FCF5-44A9-870F-C2BEA34B012A}" srcOrd="0" destOrd="0" presId="urn:diagrams.loki3.com/VaryingWidthList+Icon"/>
    <dgm:cxn modelId="{317FD67F-A5FA-42C7-AB37-9A65FE8EE7D5}" type="presOf" srcId="{007C7030-0F7A-430A-AB1E-930A375622D8}" destId="{B6971CBD-700D-4B3E-9BD4-A27C44AEA6C6}" srcOrd="0" destOrd="0" presId="urn:diagrams.loki3.com/VaryingWidthList+Icon"/>
    <dgm:cxn modelId="{A1C9C796-F2BB-40E4-A28A-A3EE8BCADF67}" type="presParOf" srcId="{5F6E66A1-6BB3-4778-B16C-F18C9E23BBF6}" destId="{89BD7321-04FD-4599-B2A0-6D81DA35F96B}" srcOrd="0" destOrd="0" presId="urn:diagrams.loki3.com/VaryingWidthList+Icon"/>
    <dgm:cxn modelId="{20FDBD8A-AC96-4925-96C6-BC15483C3F4F}" type="presParOf" srcId="{5F6E66A1-6BB3-4778-B16C-F18C9E23BBF6}" destId="{90CA56B4-A318-4D08-9661-C13149D33B43}" srcOrd="1" destOrd="0" presId="urn:diagrams.loki3.com/VaryingWidthList+Icon"/>
    <dgm:cxn modelId="{E2E0F026-05B1-4708-B2FD-03716D017195}" type="presParOf" srcId="{5F6E66A1-6BB3-4778-B16C-F18C9E23BBF6}" destId="{F3A74B64-FCF5-44A9-870F-C2BEA34B012A}" srcOrd="2" destOrd="0" presId="urn:diagrams.loki3.com/VaryingWidthList+Icon"/>
    <dgm:cxn modelId="{2F851F09-017E-4228-B6B6-B8054EB4641E}" type="presParOf" srcId="{5F6E66A1-6BB3-4778-B16C-F18C9E23BBF6}" destId="{C7462439-2A1A-4A13-858E-AB8ED97FDD42}" srcOrd="3" destOrd="0" presId="urn:diagrams.loki3.com/VaryingWidthList+Icon"/>
    <dgm:cxn modelId="{7086B599-2570-46DF-BF7F-943B5AD19B44}" type="presParOf" srcId="{5F6E66A1-6BB3-4778-B16C-F18C9E23BBF6}" destId="{47663D48-6B64-4DC3-8420-4BBAEB99F967}" srcOrd="4" destOrd="0" presId="urn:diagrams.loki3.com/VaryingWidthList+Icon"/>
    <dgm:cxn modelId="{D4850DB9-4DA4-4BAD-8ABE-312F47DC190A}" type="presParOf" srcId="{5F6E66A1-6BB3-4778-B16C-F18C9E23BBF6}" destId="{3A8CAFDC-75F9-411F-AB9B-6AC750F336E7}" srcOrd="5" destOrd="0" presId="urn:diagrams.loki3.com/VaryingWidthList+Icon"/>
    <dgm:cxn modelId="{CCB0D795-3022-4D4A-8E0D-552D3EFA7FD7}" type="presParOf" srcId="{5F6E66A1-6BB3-4778-B16C-F18C9E23BBF6}" destId="{7A02B950-1A6A-4797-AEE6-9098720C9517}" srcOrd="6" destOrd="0" presId="urn:diagrams.loki3.com/VaryingWidthList+Icon"/>
    <dgm:cxn modelId="{EE9CE105-E53B-4797-86A0-0CD9157A921B}" type="presParOf" srcId="{5F6E66A1-6BB3-4778-B16C-F18C9E23BBF6}" destId="{8C365424-6EE0-4DF5-B78E-0A96EECD7CF0}" srcOrd="7" destOrd="0" presId="urn:diagrams.loki3.com/VaryingWidthList+Icon"/>
    <dgm:cxn modelId="{D869C410-1993-44A2-AEAD-87BAD49EF2F0}" type="presParOf" srcId="{5F6E66A1-6BB3-4778-B16C-F18C9E23BBF6}" destId="{B6971CBD-700D-4B3E-9BD4-A27C44AEA6C6}" srcOrd="8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213A7-39FF-443A-9152-23DDED59A36C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8656D-F42C-470B-B0C4-AE424EC49E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70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FC06C-2ACC-4E5E-B564-B015F716702B}" type="datetimeFigureOut">
              <a:rPr lang="en-GB" smtClean="0"/>
              <a:pPr/>
              <a:t>09/06/2015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62CE5-7322-4A51-9C27-E054DB9306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3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Contemporary organizations realize they need to communicate with their stakeholders to develop and protect their reputations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Came about in part because of government and international community promoted this perspective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44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Examples of informational</a:t>
            </a:r>
            <a:r>
              <a:rPr lang="en-GB" baseline="0" dirty="0" smtClean="0"/>
              <a:t> strategy are press releases, newsletters and reports on a company website </a:t>
            </a:r>
          </a:p>
          <a:p>
            <a:endParaRPr lang="en-GB" baseline="0" dirty="0" smtClean="0"/>
          </a:p>
          <a:p>
            <a:r>
              <a:rPr lang="en-GB" baseline="0" dirty="0" smtClean="0"/>
              <a:t>Persuasive strategy works through campaigns, meetings and discussions with stakeholders to try to change and tune knowledge, attitudes or behaviour of stakeholders to be favourable. </a:t>
            </a:r>
          </a:p>
          <a:p>
            <a:r>
              <a:rPr lang="en-GB" baseline="0" dirty="0" smtClean="0"/>
              <a:t>Includes corporate adverting and educational campaigns</a:t>
            </a:r>
          </a:p>
          <a:p>
            <a:endParaRPr lang="en-GB" baseline="0" dirty="0" smtClean="0"/>
          </a:p>
          <a:p>
            <a:r>
              <a:rPr lang="en-GB" baseline="0" dirty="0" smtClean="0"/>
              <a:t>Dialogue strategy is when both parties engage in an exchange – focus is on mutual understanding and decisions </a:t>
            </a:r>
          </a:p>
          <a:p>
            <a:r>
              <a:rPr lang="en-GB" baseline="0" dirty="0" smtClean="0"/>
              <a:t>Examples include active consultation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55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88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is now widespread move away from the neo-classical theory and adoption</a:t>
            </a:r>
            <a:r>
              <a:rPr lang="en-GB" baseline="0" dirty="0" smtClean="0"/>
              <a:t> of the stakeholder perspective.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8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organization</a:t>
            </a:r>
            <a:r>
              <a:rPr lang="en-GB" baseline="0" dirty="0" smtClean="0"/>
              <a:t> is the centre of the economy – investors, suppliers and employees are contributing inputs (investment, resources, labour)</a:t>
            </a:r>
            <a:endParaRPr lang="en-GB" dirty="0" smtClean="0"/>
          </a:p>
          <a:p>
            <a:r>
              <a:rPr lang="en-GB" dirty="0" smtClean="0"/>
              <a:t>Power lies with the corporation</a:t>
            </a:r>
          </a:p>
          <a:p>
            <a:r>
              <a:rPr lang="en-GB" dirty="0" smtClean="0"/>
              <a:t>Benefits go to customers</a:t>
            </a:r>
          </a:p>
          <a:p>
            <a:r>
              <a:rPr lang="en-GB" dirty="0" smtClean="0"/>
              <a:t>Contributors</a:t>
            </a:r>
            <a:r>
              <a:rPr lang="en-GB" baseline="0" dirty="0" smtClean="0"/>
              <a:t> of inputs are compensated appropriately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0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groups</a:t>
            </a:r>
            <a:r>
              <a:rPr lang="en-GB" baseline="0" dirty="0" smtClean="0"/>
              <a:t> or individuals with legitimate interest in an organization do so to obtain benefits</a:t>
            </a:r>
          </a:p>
          <a:p>
            <a:r>
              <a:rPr lang="en-GB" baseline="0" dirty="0" smtClean="0"/>
              <a:t>No priority for one set of interests or benefits over another</a:t>
            </a:r>
          </a:p>
          <a:p>
            <a:r>
              <a:rPr lang="en-GB" baseline="0" dirty="0" smtClean="0"/>
              <a:t>Recognises that organizations and various stakeholder groups are mutually dependent </a:t>
            </a:r>
          </a:p>
          <a:p>
            <a:r>
              <a:rPr lang="en-GB" baseline="0" dirty="0" smtClean="0"/>
              <a:t>More groups are recognised</a:t>
            </a:r>
          </a:p>
          <a:p>
            <a:r>
              <a:rPr lang="en-GB" baseline="0" dirty="0" smtClean="0"/>
              <a:t>Far more complex and dynamic picture emerges with this version</a:t>
            </a:r>
          </a:p>
          <a:p>
            <a:r>
              <a:rPr lang="en-GB" baseline="0" dirty="0" smtClean="0"/>
              <a:t>Takes into account instrumental AND normative reasons for engaging with stakeholders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00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045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Edward</a:t>
            </a:r>
            <a:r>
              <a:rPr lang="en-GB" baseline="0" dirty="0" smtClean="0"/>
              <a:t> Freeman was among one of the first writers to describe stakeholders.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55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12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28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‘Key players’ need to be communicated with at</a:t>
            </a:r>
            <a:r>
              <a:rPr lang="en-GB" baseline="0" dirty="0" smtClean="0"/>
              <a:t> all times</a:t>
            </a:r>
          </a:p>
          <a:p>
            <a:r>
              <a:rPr lang="en-GB" baseline="0" dirty="0" smtClean="0"/>
              <a:t>‘Keep informed’ need to have regular communication</a:t>
            </a:r>
          </a:p>
          <a:p>
            <a:r>
              <a:rPr lang="en-GB" baseline="0" dirty="0" smtClean="0"/>
              <a:t>‘Keep satisfied’ players are most challenging to maintain </a:t>
            </a:r>
            <a:r>
              <a:rPr lang="en-GB" baseline="0" smtClean="0"/>
              <a:t>relations wit </a:t>
            </a:r>
            <a:r>
              <a:rPr lang="en-GB" baseline="0" dirty="0" smtClean="0"/>
              <a:t>because they lack interest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62CE5-7322-4A51-9C27-E054DB9306D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1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324" y="2041708"/>
            <a:ext cx="7772400" cy="1470025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14: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336232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dirty="0" smtClean="0"/>
              <a:t>© </a:t>
            </a:r>
            <a:r>
              <a:rPr lang="en-GB" dirty="0" err="1" smtClean="0"/>
              <a:t>Joep</a:t>
            </a:r>
            <a:r>
              <a:rPr lang="en-GB" dirty="0" smtClean="0"/>
              <a:t> </a:t>
            </a:r>
            <a:r>
              <a:rPr lang="en-GB" dirty="0" err="1" smtClean="0"/>
              <a:t>Cornelissen</a:t>
            </a:r>
            <a:r>
              <a:rPr lang="en-GB" dirty="0" smtClean="0"/>
              <a:t> 2014</a:t>
            </a:r>
          </a:p>
          <a:p>
            <a:r>
              <a:rPr lang="en-GB" dirty="0" smtClean="0"/>
              <a:t>Corporate Communication: A Guide to Theory and Practice, 4</a:t>
            </a:r>
            <a:r>
              <a:rPr lang="en-GB" baseline="30000" dirty="0" smtClean="0"/>
              <a:t>th</a:t>
            </a:r>
            <a:r>
              <a:rPr lang="en-GB" dirty="0" smtClean="0"/>
              <a:t> Edition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pPr/>
              <a:t>6/9/2015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pPr/>
              <a:t>6/9/2015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Joep Cornelissen 2014</a:t>
            </a:r>
          </a:p>
          <a:p>
            <a:r>
              <a:rPr lang="en-GB" smtClean="0"/>
              <a:t>Corporate Communication: A Guide to Theory and Practice, 4</a:t>
            </a:r>
            <a:r>
              <a:rPr lang="en-GB" baseline="30000" smtClean="0"/>
              <a:t>th</a:t>
            </a:r>
            <a:r>
              <a:rPr lang="en-GB" smtClean="0"/>
              <a:t> Edition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349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Chapter 14: 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4808" y="6309320"/>
            <a:ext cx="4968552" cy="365125"/>
          </a:xfrm>
        </p:spPr>
        <p:txBody>
          <a:bodyPr/>
          <a:lstStyle/>
          <a:p>
            <a:r>
              <a:rPr lang="en-GB" dirty="0" smtClean="0"/>
              <a:t>© </a:t>
            </a:r>
            <a:r>
              <a:rPr lang="en-GB" dirty="0" err="1" smtClean="0"/>
              <a:t>Joep</a:t>
            </a:r>
            <a:r>
              <a:rPr lang="en-GB" dirty="0" smtClean="0"/>
              <a:t> </a:t>
            </a:r>
            <a:r>
              <a:rPr lang="en-GB" dirty="0" err="1" smtClean="0"/>
              <a:t>Cornelissen</a:t>
            </a:r>
            <a:r>
              <a:rPr lang="en-GB" dirty="0" smtClean="0"/>
              <a:t> 2014</a:t>
            </a:r>
          </a:p>
          <a:p>
            <a:r>
              <a:rPr lang="en-GB" dirty="0" smtClean="0"/>
              <a:t>Corporate Communication: A Guide to Theory and Practice, 4</a:t>
            </a:r>
            <a:r>
              <a:rPr lang="en-GB" baseline="30000" dirty="0" smtClean="0"/>
              <a:t>th</a:t>
            </a:r>
            <a:r>
              <a:rPr lang="en-GB" dirty="0" smtClean="0"/>
              <a:t> Edition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69"/>
          <a:stretch/>
        </p:blipFill>
        <p:spPr>
          <a:xfrm>
            <a:off x="7392511" y="0"/>
            <a:ext cx="1751489" cy="24946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14228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pPr/>
              <a:t>6/9/2015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pPr/>
              <a:t>6/9/2015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pPr/>
              <a:t>6/9/2015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pPr/>
              <a:t>6/9/2015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pPr/>
              <a:t>6/9/2015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pPr/>
              <a:t>6/9/2015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495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pPr/>
              <a:t>6/9/2015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8D163-8FEE-4B6A-977D-600E3843CE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52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Chapter 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0537" y="6381328"/>
            <a:ext cx="55522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© </a:t>
            </a:r>
            <a:r>
              <a:rPr lang="en-GB" dirty="0" err="1" smtClean="0"/>
              <a:t>Joep</a:t>
            </a:r>
            <a:r>
              <a:rPr lang="en-GB" dirty="0" smtClean="0"/>
              <a:t> </a:t>
            </a:r>
            <a:r>
              <a:rPr lang="en-GB" dirty="0" err="1" smtClean="0"/>
              <a:t>Cornelissen</a:t>
            </a:r>
            <a:r>
              <a:rPr lang="en-GB" dirty="0" smtClean="0"/>
              <a:t> 2014</a:t>
            </a:r>
          </a:p>
          <a:p>
            <a:r>
              <a:rPr lang="en-GB" dirty="0" smtClean="0"/>
              <a:t>Corporate Communication: A Guide to Theory and Practice, 4</a:t>
            </a:r>
            <a:r>
              <a:rPr lang="en-GB" baseline="30000" dirty="0" smtClean="0"/>
              <a:t>th</a:t>
            </a:r>
            <a:r>
              <a:rPr lang="en-GB" dirty="0" smtClean="0"/>
              <a:t> Edition</a:t>
            </a:r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69"/>
          <a:stretch/>
        </p:blipFill>
        <p:spPr>
          <a:xfrm>
            <a:off x="7372792" y="0"/>
            <a:ext cx="1751489" cy="24946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60" r:id="rId8"/>
    <p:sldLayoutId id="2147483661" r:id="rId9"/>
    <p:sldLayoutId id="2147483657" r:id="rId10"/>
    <p:sldLayoutId id="2147483659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7030A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Chapter 3: </a:t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smtClean="0">
                <a:solidFill>
                  <a:srgbClr val="00B0F0"/>
                </a:solidFill>
              </a:rPr>
              <a:t>Stakeholder Management and Communication</a:t>
            </a:r>
            <a:r>
              <a:rPr lang="en-GB" dirty="0">
                <a:solidFill>
                  <a:srgbClr val="00B0F0"/>
                </a:solidFill>
              </a:rPr>
              <a:t/>
            </a:r>
            <a:br>
              <a:rPr lang="en-GB" dirty="0">
                <a:solidFill>
                  <a:srgbClr val="00B0F0"/>
                </a:solidFill>
              </a:rPr>
            </a:b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Corporate Communication: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Guide to Theory &amp; Practice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11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Alternative stakeholder conceptualization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18786"/>
              </p:ext>
            </p:extLst>
          </p:nvPr>
        </p:nvGraphicFramePr>
        <p:xfrm>
          <a:off x="1115616" y="1844824"/>
          <a:ext cx="5976664" cy="4176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808"/>
                <a:gridCol w="3195856"/>
              </a:tblGrid>
              <a:tr h="933040">
                <a:tc>
                  <a:txBody>
                    <a:bodyPr/>
                    <a:lstStyle/>
                    <a:p>
                      <a:r>
                        <a:rPr lang="en-GB" dirty="0" smtClean="0"/>
                        <a:t>Contractual stakeholders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Community stakeholders</a:t>
                      </a:r>
                      <a:endParaRPr lang="en-GB" dirty="0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en-GB" dirty="0" smtClean="0"/>
                        <a:t>Customers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Consumers</a:t>
                      </a:r>
                      <a:endParaRPr lang="en-GB" dirty="0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en-GB" dirty="0" smtClean="0"/>
                        <a:t>Employees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Regulators</a:t>
                      </a:r>
                      <a:endParaRPr lang="en-GB" dirty="0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en-GB" dirty="0" smtClean="0"/>
                        <a:t>Distributors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Government</a:t>
                      </a:r>
                      <a:endParaRPr lang="en-GB" dirty="0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en-GB" dirty="0" smtClean="0"/>
                        <a:t>Suppliers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Media</a:t>
                      </a:r>
                      <a:endParaRPr lang="en-GB" dirty="0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en-GB" dirty="0" smtClean="0"/>
                        <a:t>Shareholders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Local</a:t>
                      </a:r>
                      <a:r>
                        <a:rPr lang="en-GB" baseline="0" dirty="0" smtClean="0"/>
                        <a:t> communities</a:t>
                      </a:r>
                      <a:endParaRPr lang="en-GB" dirty="0"/>
                    </a:p>
                  </a:txBody>
                  <a:tcPr/>
                </a:tc>
              </a:tr>
              <a:tr h="540571">
                <a:tc>
                  <a:txBody>
                    <a:bodyPr/>
                    <a:lstStyle/>
                    <a:p>
                      <a:r>
                        <a:rPr lang="en-GB" dirty="0" smtClean="0"/>
                        <a:t>Lenders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Pressure groups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72200" y="62520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Clarkham</a:t>
            </a:r>
            <a:r>
              <a:rPr lang="en-GB" dirty="0" smtClean="0"/>
              <a:t>, 1992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5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Benefits of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stakeholder model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To be a good citizen as an end in itself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Employee morale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Reputation of organization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9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CSR initiatives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lvl="1"/>
            <a:r>
              <a:rPr lang="en-GB" dirty="0" smtClean="0"/>
              <a:t>Direct outcome of shift in models</a:t>
            </a:r>
          </a:p>
          <a:p>
            <a:pPr lvl="1"/>
            <a:r>
              <a:rPr lang="en-GB" dirty="0" smtClean="0"/>
              <a:t>Includes philanthropy, community involvement, ethical and environmentally friendly business practices</a:t>
            </a:r>
          </a:p>
          <a:p>
            <a:pPr lvl="1"/>
            <a:r>
              <a:rPr lang="en-GB" dirty="0" smtClean="0"/>
              <a:t>Recognizes business needs to deliver wider societal value beyond shareholder/market value alone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0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US" dirty="0">
                <a:solidFill>
                  <a:schemeClr val="tx1"/>
                </a:solidFill>
              </a:rPr>
              <a:t>Basic stakeholder identification </a:t>
            </a:r>
            <a:r>
              <a:rPr lang="en-US" dirty="0" smtClean="0">
                <a:solidFill>
                  <a:schemeClr val="tx1"/>
                </a:solidFill>
              </a:rPr>
              <a:t>analysis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83820032"/>
              </p:ext>
            </p:extLst>
          </p:nvPr>
        </p:nvGraphicFramePr>
        <p:xfrm>
          <a:off x="1187624" y="1916832"/>
          <a:ext cx="64323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40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Stakeholder salience model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58"/>
              </p:ext>
            </p:extLst>
          </p:nvPr>
        </p:nvGraphicFramePr>
        <p:xfrm>
          <a:off x="1469525" y="1600200"/>
          <a:ext cx="6204949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Picture" r:id="rId3" imgW="7286244" imgH="5315712" progId="Word.Picture.8">
                  <p:embed/>
                </p:oleObj>
              </mc:Choice>
              <mc:Fallback>
                <p:oleObj name="Picture" r:id="rId3" imgW="7286244" imgH="5315712" progId="Word.Picture.8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525" y="1600200"/>
                        <a:ext cx="6204949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The </a:t>
            </a:r>
            <a:r>
              <a:rPr lang="en-GB" dirty="0" smtClean="0">
                <a:solidFill>
                  <a:schemeClr val="tx1"/>
                </a:solidFill>
              </a:rPr>
              <a:t>power–interest </a:t>
            </a:r>
            <a:r>
              <a:rPr lang="en-GB" dirty="0">
                <a:solidFill>
                  <a:schemeClr val="tx1"/>
                </a:solidFill>
              </a:rPr>
              <a:t>matrix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68" y="1772816"/>
            <a:ext cx="8746421" cy="463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7066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Stakeholder Communication: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From Awareness to </a:t>
            </a:r>
            <a:r>
              <a:rPr lang="en-GB" dirty="0" smtClean="0">
                <a:solidFill>
                  <a:schemeClr val="tx1"/>
                </a:solidFill>
              </a:rPr>
              <a:t>Commitment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144962" cy="4041998"/>
          </a:xfrm>
          <a:prstGeom prst="rect">
            <a:avLst/>
          </a:prstGeom>
          <a:noFill/>
          <a:ln w="9525">
            <a:solidFill>
              <a:schemeClr val="tx1">
                <a:alpha val="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Line 3"/>
          <p:cNvCxnSpPr>
            <a:cxnSpLocks noChangeShapeType="1"/>
          </p:cNvCxnSpPr>
          <p:nvPr/>
        </p:nvCxnSpPr>
        <p:spPr bwMode="auto">
          <a:xfrm>
            <a:off x="2771800" y="2564904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Line 4"/>
          <p:cNvCxnSpPr>
            <a:cxnSpLocks noChangeShapeType="1"/>
          </p:cNvCxnSpPr>
          <p:nvPr/>
        </p:nvCxnSpPr>
        <p:spPr bwMode="auto">
          <a:xfrm>
            <a:off x="5004048" y="2561714"/>
            <a:ext cx="4349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5"/>
          <p:cNvCxnSpPr>
            <a:cxnSpLocks noChangeShapeType="1"/>
          </p:cNvCxnSpPr>
          <p:nvPr/>
        </p:nvCxnSpPr>
        <p:spPr bwMode="auto">
          <a:xfrm>
            <a:off x="6727842" y="2572435"/>
            <a:ext cx="3968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91841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Organization–stakeholder </a:t>
            </a:r>
            <a:r>
              <a:rPr lang="en-GB" dirty="0">
                <a:solidFill>
                  <a:schemeClr val="tx1"/>
                </a:solidFill>
              </a:rPr>
              <a:t>communication </a:t>
            </a:r>
            <a:r>
              <a:rPr lang="en-GB" dirty="0" smtClean="0">
                <a:solidFill>
                  <a:schemeClr val="tx1"/>
                </a:solidFill>
              </a:rPr>
              <a:t>models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022919"/>
              </p:ext>
            </p:extLst>
          </p:nvPr>
        </p:nvGraphicFramePr>
        <p:xfrm>
          <a:off x="1187450" y="1657350"/>
          <a:ext cx="6048375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Document" r:id="rId5" imgW="5717562" imgH="4597539" progId="Word.Document.8">
                  <p:embed/>
                </p:oleObj>
              </mc:Choice>
              <mc:Fallback>
                <p:oleObj name="Document" r:id="rId5" imgW="5717562" imgH="4597539" progId="Word.Document.8">
                  <p:embed/>
                  <p:pic>
                    <p:nvPicPr>
                      <p:cNvPr id="0" name="Picture 1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657350"/>
                        <a:ext cx="6048375" cy="486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576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37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3200" dirty="0">
                <a:solidFill>
                  <a:schemeClr val="tx1"/>
                </a:solidFill>
              </a:rPr>
              <a:t>Characteristics of the ‘old’ and ‘new’ approaches to organization-stakeholder relationships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30" y="2132856"/>
            <a:ext cx="7999413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204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Collaboration and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Engagement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endParaRPr lang="en-US" dirty="0" smtClean="0"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Focus </a:t>
            </a:r>
            <a:r>
              <a:rPr lang="en-US" dirty="0">
                <a:cs typeface="Arial" pitchFamily="34" charset="0"/>
              </a:rPr>
              <a:t>on changing the relationship between the organization and its stakeholders from ‘management’ to ‘collaboration’ and from ‘exchange’ to ‘long-term relationships</a:t>
            </a:r>
            <a:r>
              <a:rPr lang="en-US" dirty="0" smtClean="0">
                <a:cs typeface="Arial" pitchFamily="34" charset="0"/>
              </a:rPr>
              <a:t>’.</a:t>
            </a:r>
            <a:endParaRPr lang="en-US" dirty="0"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cs typeface="Arial" pitchFamily="34" charset="0"/>
              </a:rPr>
              <a:t>'Collaboration’ implies a two-way symmetrical model of dialogue and </a:t>
            </a:r>
            <a:r>
              <a:rPr lang="en-US" dirty="0" smtClean="0">
                <a:cs typeface="Arial" pitchFamily="34" charset="0"/>
              </a:rPr>
              <a:t>consultation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4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Overview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endParaRPr lang="en-GB" dirty="0" smtClean="0">
              <a:solidFill>
                <a:schemeClr val="tx1"/>
              </a:solidFill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GB" dirty="0" smtClean="0">
                <a:solidFill>
                  <a:schemeClr val="tx1"/>
                </a:solidFill>
                <a:cs typeface="Arial" pitchFamily="34" charset="0"/>
              </a:rPr>
              <a:t>Introduction </a:t>
            </a:r>
            <a:r>
              <a:rPr lang="en-GB" dirty="0">
                <a:solidFill>
                  <a:schemeClr val="tx1"/>
                </a:solidFill>
                <a:cs typeface="Arial" pitchFamily="34" charset="0"/>
              </a:rPr>
              <a:t>to the concept of </a:t>
            </a:r>
            <a:r>
              <a:rPr lang="en-GB" dirty="0" smtClean="0">
                <a:solidFill>
                  <a:schemeClr val="tx1"/>
                </a:solidFill>
                <a:cs typeface="Arial" pitchFamily="34" charset="0"/>
              </a:rPr>
              <a:t>stakeholders</a:t>
            </a:r>
            <a:endParaRPr lang="en-GB" dirty="0">
              <a:solidFill>
                <a:schemeClr val="tx1"/>
              </a:solidFill>
              <a:cs typeface="Arial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</a:rPr>
              <a:t>Overview of models used by organizations for communicating and collaborating with </a:t>
            </a:r>
            <a:r>
              <a:rPr lang="en-US" dirty="0" smtClean="0">
                <a:solidFill>
                  <a:schemeClr val="tx1"/>
                </a:solidFill>
              </a:rPr>
              <a:t>stakeholders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Stakeholder initiatives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Range of schemes and initiatives 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have </a:t>
            </a:r>
            <a:r>
              <a:rPr lang="en-GB" dirty="0">
                <a:solidFill>
                  <a:schemeClr val="tx1"/>
                </a:solidFill>
              </a:rPr>
              <a:t>developed at industry, national and transnational level</a:t>
            </a:r>
          </a:p>
          <a:p>
            <a:pPr lvl="1"/>
            <a:r>
              <a:rPr lang="en-GB" dirty="0"/>
              <a:t>UN Global Compact </a:t>
            </a:r>
            <a:r>
              <a:rPr lang="en-GB" dirty="0" smtClean="0"/>
              <a:t>Initiative </a:t>
            </a:r>
            <a:endParaRPr lang="en-GB" dirty="0"/>
          </a:p>
          <a:p>
            <a:pPr lvl="1"/>
            <a:r>
              <a:rPr lang="en-GB" dirty="0"/>
              <a:t>Global Reporting Initiative </a:t>
            </a:r>
          </a:p>
          <a:p>
            <a:pPr lvl="1"/>
            <a:r>
              <a:rPr lang="en-GB" dirty="0"/>
              <a:t>World Bank’s Business Partners for Development </a:t>
            </a:r>
          </a:p>
          <a:p>
            <a:pPr lvl="1"/>
            <a:r>
              <a:rPr lang="en-GB" dirty="0"/>
              <a:t>OECD’s Guidelines for Multinational </a:t>
            </a:r>
            <a:r>
              <a:rPr lang="en-GB" dirty="0" smtClean="0"/>
              <a:t>Companies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92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Stakeholder </a:t>
            </a:r>
            <a:r>
              <a:rPr lang="en-GB" dirty="0">
                <a:solidFill>
                  <a:schemeClr val="tx1"/>
                </a:solidFill>
              </a:rPr>
              <a:t>Management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tx1"/>
                </a:solidFill>
              </a:rPr>
              <a:t>Neo-classical </a:t>
            </a:r>
            <a:r>
              <a:rPr lang="en-US" b="1" dirty="0">
                <a:solidFill>
                  <a:schemeClr val="tx1"/>
                </a:solidFill>
              </a:rPr>
              <a:t>theory</a:t>
            </a:r>
            <a:r>
              <a:rPr lang="en-US" dirty="0">
                <a:solidFill>
                  <a:schemeClr val="accent4"/>
                </a:solidFill>
              </a:rPr>
              <a:t>: </a:t>
            </a:r>
            <a:endParaRPr lang="en-US" dirty="0" smtClean="0">
              <a:solidFill>
                <a:schemeClr val="accent4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purpose </a:t>
            </a:r>
            <a:r>
              <a:rPr lang="en-US" dirty="0">
                <a:solidFill>
                  <a:schemeClr val="tx1"/>
                </a:solidFill>
              </a:rPr>
              <a:t>of organizations is to make profits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accountable </a:t>
            </a:r>
            <a:r>
              <a:rPr lang="en-US" dirty="0">
                <a:solidFill>
                  <a:schemeClr val="tx1"/>
                </a:solidFill>
              </a:rPr>
              <a:t>to themselves and </a:t>
            </a:r>
            <a:r>
              <a:rPr lang="en-US" dirty="0" smtClean="0">
                <a:solidFill>
                  <a:schemeClr val="tx1"/>
                </a:solidFill>
              </a:rPr>
              <a:t>shareholders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tx1"/>
                </a:solidFill>
              </a:rPr>
              <a:t>Socio-economic theory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dirty="0"/>
              <a:t>o</a:t>
            </a:r>
            <a:r>
              <a:rPr lang="en-US" sz="2400" dirty="0" smtClean="0"/>
              <a:t>ther </a:t>
            </a:r>
            <a:r>
              <a:rPr lang="en-US" sz="2400" dirty="0"/>
              <a:t>groups besides shareholders count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dirty="0">
                <a:solidFill>
                  <a:schemeClr val="tx1"/>
                </a:solidFill>
              </a:rPr>
              <a:t>accountability extends to groups considered to be important for the continuity of the organization and the welfare of society</a:t>
            </a:r>
            <a:endParaRPr lang="en-GB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7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Neo-classic model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642809"/>
              </p:ext>
            </p:extLst>
          </p:nvPr>
        </p:nvGraphicFramePr>
        <p:xfrm>
          <a:off x="971600" y="1844824"/>
          <a:ext cx="7479388" cy="4507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Picture" r:id="rId4" imgW="6026520" imgH="3129652" progId="Word.Picture.8">
                  <p:embed/>
                </p:oleObj>
              </mc:Choice>
              <mc:Fallback>
                <p:oleObj name="Picture" r:id="rId4" imgW="6026520" imgH="3129652" progId="Word.Picture.8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844824"/>
                        <a:ext cx="7479388" cy="45076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7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Stakeholder model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047276"/>
              </p:ext>
            </p:extLst>
          </p:nvPr>
        </p:nvGraphicFramePr>
        <p:xfrm>
          <a:off x="539552" y="2204864"/>
          <a:ext cx="752157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Picture" r:id="rId4" imgW="6112764" imgH="3209544" progId="Word.Picture.8">
                  <p:embed/>
                </p:oleObj>
              </mc:Choice>
              <mc:Fallback>
                <p:oleObj name="Picture" r:id="rId4" imgW="6112764" imgH="3209544" progId="Word.Picture.8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204864"/>
                        <a:ext cx="7521575" cy="417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4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The nature of stakes and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en-US" u="sng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Stakeholder</a:t>
            </a:r>
            <a:r>
              <a:rPr lang="en-US" b="1" dirty="0">
                <a:solidFill>
                  <a:schemeClr val="accent4"/>
                </a:solidFill>
              </a:rPr>
              <a:t>: </a:t>
            </a:r>
            <a:r>
              <a:rPr lang="en-US" dirty="0"/>
              <a:t>any group or individual who can affect or is affected by the achievement of the organization’s purpose and </a:t>
            </a:r>
            <a:r>
              <a:rPr lang="en-US" dirty="0" smtClean="0"/>
              <a:t>objectives </a:t>
            </a:r>
            <a:r>
              <a:rPr lang="en-US" dirty="0"/>
              <a:t>(Freeman</a:t>
            </a:r>
            <a:r>
              <a:rPr lang="en-US" dirty="0" smtClean="0"/>
              <a:t>, 1984</a:t>
            </a:r>
            <a:r>
              <a:rPr lang="en-US" dirty="0"/>
              <a:t>)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accent4"/>
                </a:solidFill>
              </a:rPr>
              <a:t>Stake: </a:t>
            </a:r>
            <a:r>
              <a:rPr lang="en-US" dirty="0"/>
              <a:t>‘an interest or a share in an undertaking, [that] can range from simply an interest in an undertaking at one extreme to a legal claim of ownership at the other extreme</a:t>
            </a:r>
            <a:r>
              <a:rPr lang="en-US" dirty="0" smtClean="0"/>
              <a:t>’ (</a:t>
            </a:r>
            <a:r>
              <a:rPr lang="en-US" dirty="0"/>
              <a:t>Carroll, A.B</a:t>
            </a:r>
            <a:r>
              <a:rPr lang="en-US" dirty="0" smtClean="0"/>
              <a:t>., 1996</a:t>
            </a:r>
            <a:r>
              <a:rPr lang="en-US" dirty="0"/>
              <a:t>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7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Types of stakes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endParaRPr lang="en-GB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867337"/>
              </p:ext>
            </p:extLst>
          </p:nvPr>
        </p:nvGraphicFramePr>
        <p:xfrm>
          <a:off x="827584" y="1700808"/>
          <a:ext cx="6552728" cy="43799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8"/>
                <a:gridCol w="1872208"/>
                <a:gridCol w="2808312"/>
              </a:tblGrid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Types</a:t>
                      </a:r>
                      <a:r>
                        <a:rPr lang="en-GB" baseline="0" dirty="0" smtClean="0"/>
                        <a:t> of stakes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GB" dirty="0" smtClean="0"/>
                        <a:t>Equity stakes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Held</a:t>
                      </a:r>
                      <a:r>
                        <a:rPr lang="en-GB" baseline="0" dirty="0" smtClean="0"/>
                        <a:t> by those with d</a:t>
                      </a:r>
                      <a:r>
                        <a:rPr lang="en-GB" dirty="0" smtClean="0"/>
                        <a:t>irect ownership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Shareholders, directors, minority interest</a:t>
                      </a:r>
                      <a:r>
                        <a:rPr lang="en-GB" baseline="0" dirty="0" smtClean="0"/>
                        <a:t> owners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130">
                <a:tc>
                  <a:txBody>
                    <a:bodyPr/>
                    <a:lstStyle/>
                    <a:p>
                      <a:r>
                        <a:rPr lang="en-GB" dirty="0" smtClean="0"/>
                        <a:t>Economic</a:t>
                      </a:r>
                      <a:r>
                        <a:rPr lang="en-GB" baseline="0" dirty="0" smtClean="0"/>
                        <a:t> or market stakes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Those who have an economic interest, but not an ownership interest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Employees,</a:t>
                      </a:r>
                      <a:r>
                        <a:rPr lang="en-GB" baseline="0" dirty="0" smtClean="0"/>
                        <a:t> customers, suppliers, competitors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691">
                <a:tc>
                  <a:txBody>
                    <a:bodyPr/>
                    <a:lstStyle/>
                    <a:p>
                      <a:r>
                        <a:rPr lang="en-GB" dirty="0" smtClean="0"/>
                        <a:t>Influencer</a:t>
                      </a:r>
                      <a:r>
                        <a:rPr lang="en-GB" baseline="0" dirty="0" smtClean="0"/>
                        <a:t> stakes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Neither equity</a:t>
                      </a:r>
                      <a:r>
                        <a:rPr lang="en-GB" baseline="0" dirty="0" smtClean="0"/>
                        <a:t> or economic stake but have interests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Consumer advocates, environmental groups, trade organizations,</a:t>
                      </a:r>
                      <a:r>
                        <a:rPr lang="en-GB" baseline="0" dirty="0" smtClean="0"/>
                        <a:t> government agencies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28184" y="638132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(Freeman, 1984)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4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Types of stakeholders</a:t>
            </a:r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52378"/>
              </p:ext>
            </p:extLst>
          </p:nvPr>
        </p:nvGraphicFramePr>
        <p:xfrm>
          <a:off x="611560" y="1628800"/>
          <a:ext cx="6768751" cy="506062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368151"/>
                <a:gridCol w="3310121"/>
                <a:gridCol w="2090479"/>
              </a:tblGrid>
              <a:tr h="606303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r>
                        <a:rPr lang="en-GB" baseline="0" dirty="0" smtClean="0"/>
                        <a:t> of stakeholder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40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Primary Stakeholder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Without</a:t>
                      </a:r>
                      <a:r>
                        <a:rPr lang="en-GB" baseline="0" dirty="0" smtClean="0"/>
                        <a:t> their continued participation the organization cannot survive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Employees</a:t>
                      </a:r>
                    </a:p>
                    <a:p>
                      <a:r>
                        <a:rPr lang="en-GB" dirty="0" smtClean="0"/>
                        <a:t>Suppliers</a:t>
                      </a:r>
                    </a:p>
                    <a:p>
                      <a:r>
                        <a:rPr lang="en-GB" dirty="0" smtClean="0"/>
                        <a:t>Consumers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2182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Secondary Stakeholder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 generally influence or affect, or are influenced or affected by the</a:t>
                      </a:r>
                      <a:r>
                        <a:rPr lang="en-GB" baseline="0" dirty="0" smtClean="0"/>
                        <a:t> organization but are not engaged in financial transactions</a:t>
                      </a:r>
                    </a:p>
                    <a:p>
                      <a:r>
                        <a:rPr lang="en-GB" baseline="0" dirty="0" smtClean="0"/>
                        <a:t>Do have a moral/normative interest Capacity to mobilize public opinion for or again organization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Media</a:t>
                      </a:r>
                    </a:p>
                    <a:p>
                      <a:r>
                        <a:rPr lang="en-GB" dirty="0" smtClean="0"/>
                        <a:t>Special</a:t>
                      </a:r>
                      <a:r>
                        <a:rPr lang="en-GB" baseline="0" dirty="0" smtClean="0"/>
                        <a:t> interest groups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9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1676</TotalTime>
  <Words>779</Words>
  <Application>Microsoft Office PowerPoint</Application>
  <PresentationFormat>On-screen Show (4:3)</PresentationFormat>
  <Paragraphs>130</Paragraphs>
  <Slides>19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blank</vt:lpstr>
      <vt:lpstr>Picture</vt:lpstr>
      <vt:lpstr>Document</vt:lpstr>
      <vt:lpstr>Chapter 3:  Stakeholder Management and Communication </vt:lpstr>
      <vt:lpstr>Overview</vt:lpstr>
      <vt:lpstr>Stakeholder initiatives</vt:lpstr>
      <vt:lpstr> Stakeholder Management </vt:lpstr>
      <vt:lpstr>Neo-classic model</vt:lpstr>
      <vt:lpstr>Stakeholder model</vt:lpstr>
      <vt:lpstr>The nature of stakes and stakeholders</vt:lpstr>
      <vt:lpstr>Types of stakes </vt:lpstr>
      <vt:lpstr>Types of stakeholders</vt:lpstr>
      <vt:lpstr>Alternative stakeholder conceptualization</vt:lpstr>
      <vt:lpstr>Benefits of  stakeholder model</vt:lpstr>
      <vt:lpstr>CSR initiatives </vt:lpstr>
      <vt:lpstr> Basic stakeholder identification analysis </vt:lpstr>
      <vt:lpstr>Stakeholder salience model</vt:lpstr>
      <vt:lpstr>The power–interest matrix </vt:lpstr>
      <vt:lpstr>Stakeholder Communication:  From Awareness to Commitment</vt:lpstr>
      <vt:lpstr>Organization–stakeholder communication models</vt:lpstr>
      <vt:lpstr> Characteristics of the ‘old’ and ‘new’ approaches to organization-stakeholder relationships </vt:lpstr>
      <vt:lpstr>Collaboration and  Engagement</vt:lpstr>
    </vt:vector>
  </TitlesOfParts>
  <Company>University of Leeds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eng4ckc</dc:creator>
  <cp:lastModifiedBy>Zainah</cp:lastModifiedBy>
  <cp:revision>82</cp:revision>
  <dcterms:created xsi:type="dcterms:W3CDTF">2013-12-04T19:13:27Z</dcterms:created>
  <dcterms:modified xsi:type="dcterms:W3CDTF">2015-06-09T12:31:18Z</dcterms:modified>
</cp:coreProperties>
</file>