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8" r:id="rId3"/>
    <p:sldId id="261" r:id="rId4"/>
    <p:sldId id="262" r:id="rId5"/>
    <p:sldId id="259" r:id="rId6"/>
    <p:sldId id="263" r:id="rId7"/>
    <p:sldId id="264" r:id="rId8"/>
    <p:sldId id="265" r:id="rId9"/>
    <p:sldId id="266" r:id="rId10"/>
    <p:sldId id="267" r:id="rId11"/>
    <p:sldId id="268" r:id="rId12"/>
    <p:sldId id="269" r:id="rId13"/>
    <p:sldId id="270" r:id="rId14"/>
    <p:sldId id="271" r:id="rId15"/>
    <p:sldId id="26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3" autoAdjust="0"/>
    <p:restoredTop sz="52381" autoAdjust="0"/>
  </p:normalViewPr>
  <p:slideViewPr>
    <p:cSldViewPr>
      <p:cViewPr>
        <p:scale>
          <a:sx n="80" d="100"/>
          <a:sy n="80" d="100"/>
        </p:scale>
        <p:origin x="-1098" y="-5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9213A7-39FF-443A-9152-23DDED59A36C}" type="datetimeFigureOut">
              <a:rPr lang="en-GB" smtClean="0"/>
              <a:pPr/>
              <a:t>09/06/2015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F8656D-F42C-470B-B0C4-AE424EC49E2F}" type="slidenum">
              <a:rPr lang="en-GB" smtClean="0"/>
              <a:pPr/>
              <a:t>‹#›</a:t>
            </a:fld>
            <a:endParaRPr lang="en-GB"/>
          </a:p>
        </p:txBody>
      </p:sp>
    </p:spTree>
    <p:extLst>
      <p:ext uri="{BB962C8B-B14F-4D97-AF65-F5344CB8AC3E}">
        <p14:creationId xmlns:p14="http://schemas.microsoft.com/office/powerpoint/2010/main" val="451705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FC06C-2ACC-4E5E-B564-B015F716702B}" type="datetimeFigureOut">
              <a:rPr lang="en-GB" smtClean="0"/>
              <a:pPr/>
              <a:t>09/06/2015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62CE5-7322-4A51-9C27-E054DB9306D3}" type="slidenum">
              <a:rPr lang="en-GB" smtClean="0"/>
              <a:pPr/>
              <a:t>‹#›</a:t>
            </a:fld>
            <a:endParaRPr lang="en-GB"/>
          </a:p>
        </p:txBody>
      </p:sp>
    </p:spTree>
    <p:extLst>
      <p:ext uri="{BB962C8B-B14F-4D97-AF65-F5344CB8AC3E}">
        <p14:creationId xmlns:p14="http://schemas.microsoft.com/office/powerpoint/2010/main" val="205013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1</a:t>
            </a:fld>
            <a:endParaRPr lang="en-GB"/>
          </a:p>
        </p:txBody>
      </p:sp>
    </p:spTree>
    <p:extLst>
      <p:ext uri="{BB962C8B-B14F-4D97-AF65-F5344CB8AC3E}">
        <p14:creationId xmlns:p14="http://schemas.microsoft.com/office/powerpoint/2010/main" val="269654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fontAlgn="auto">
              <a:lnSpc>
                <a:spcPct val="150000"/>
              </a:lnSpc>
              <a:spcBef>
                <a:spcPts val="0"/>
              </a:spcBef>
              <a:spcAft>
                <a:spcPts val="0"/>
              </a:spcAft>
              <a:defRPr/>
            </a:pPr>
            <a:r>
              <a:rPr lang="en-US" sz="2800" u="sng" dirty="0" smtClean="0">
                <a:solidFill>
                  <a:schemeClr val="tx2"/>
                </a:solidFill>
              </a:rPr>
              <a:t>Basic limitation: </a:t>
            </a:r>
          </a:p>
          <a:p>
            <a:pPr lvl="1" fontAlgn="auto">
              <a:lnSpc>
                <a:spcPct val="150000"/>
              </a:lnSpc>
              <a:spcBef>
                <a:spcPts val="0"/>
              </a:spcBef>
              <a:spcAft>
                <a:spcPts val="0"/>
              </a:spcAft>
              <a:buFont typeface="Arial" pitchFamily="34" charset="0"/>
              <a:buChar char="•"/>
              <a:defRPr/>
            </a:pPr>
            <a:r>
              <a:rPr lang="en-US" sz="2800" dirty="0" smtClean="0"/>
              <a:t>Incorporates the assumption that recipients of a campaign will process messages in a logical way, carefully considering the message in a rational manner to decide whether they wish to perform the proposed </a:t>
            </a:r>
            <a:r>
              <a:rPr lang="en-US" sz="2800" dirty="0" err="1" smtClean="0"/>
              <a:t>behaviour</a:t>
            </a:r>
            <a:r>
              <a:rPr lang="en-US" sz="2800" dirty="0" smtClean="0"/>
              <a:t>.</a:t>
            </a:r>
            <a:endParaRPr lang="en-US" sz="2800" dirty="0" smtClean="0">
              <a:solidFill>
                <a:schemeClr val="tx2"/>
              </a:solidFill>
            </a:endParaRPr>
          </a:p>
          <a:p>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15</a:t>
            </a:fld>
            <a:endParaRPr lang="en-GB"/>
          </a:p>
        </p:txBody>
      </p:sp>
    </p:spTree>
    <p:extLst>
      <p:ext uri="{BB962C8B-B14F-4D97-AF65-F5344CB8AC3E}">
        <p14:creationId xmlns:p14="http://schemas.microsoft.com/office/powerpoint/2010/main" val="1717396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1324" y="2041708"/>
            <a:ext cx="7772400" cy="1470025"/>
          </a:xfrm>
        </p:spPr>
        <p:txBody>
          <a:bodyPr/>
          <a:lstStyle>
            <a:lvl1pPr>
              <a:defRPr>
                <a:solidFill>
                  <a:srgbClr val="00B0F0"/>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r>
              <a:rPr lang="en-US" dirty="0" smtClean="0"/>
              <a:t>Chapter 14: </a:t>
            </a:r>
            <a:endParaRPr lang="en-GB" dirty="0"/>
          </a:p>
        </p:txBody>
      </p:sp>
      <p:sp>
        <p:nvSpPr>
          <p:cNvPr id="5" name="Footer Placeholder 4"/>
          <p:cNvSpPr>
            <a:spLocks noGrp="1"/>
          </p:cNvSpPr>
          <p:nvPr>
            <p:ph type="ftr" sz="quarter" idx="11"/>
          </p:nvPr>
        </p:nvSpPr>
        <p:spPr>
          <a:xfrm>
            <a:off x="3124200" y="6356350"/>
            <a:ext cx="5336232" cy="365125"/>
          </a:xfrm>
        </p:spPr>
        <p:txBody>
          <a:bodyPr/>
          <a:lstStyle>
            <a:lvl1pPr>
              <a:defRPr>
                <a:solidFill>
                  <a:schemeClr val="bg1">
                    <a:lumMod val="65000"/>
                  </a:schemeClr>
                </a:solidFill>
              </a:defRPr>
            </a:lvl1pPr>
          </a:lstStyle>
          <a:p>
            <a:r>
              <a:rPr lang="en-GB" dirty="0" smtClean="0"/>
              <a:t>© </a:t>
            </a:r>
            <a:r>
              <a:rPr lang="en-GB" dirty="0" err="1" smtClean="0"/>
              <a:t>Joep</a:t>
            </a:r>
            <a:r>
              <a:rPr lang="en-GB" dirty="0" smtClean="0"/>
              <a:t> </a:t>
            </a:r>
            <a:r>
              <a:rPr lang="en-GB" dirty="0" err="1" smtClean="0"/>
              <a:t>Cornelissen</a:t>
            </a:r>
            <a:r>
              <a:rPr lang="en-GB" dirty="0" smtClean="0"/>
              <a:t> 2014</a:t>
            </a:r>
          </a:p>
          <a:p>
            <a:r>
              <a:rPr lang="en-GB" dirty="0" smtClean="0"/>
              <a:t>Corporate Communication: A Guide to Theory and Practice, 4</a:t>
            </a:r>
            <a:r>
              <a:rPr lang="en-GB" baseline="30000" dirty="0" smtClean="0"/>
              <a:t>th</a:t>
            </a:r>
            <a:r>
              <a:rPr lang="en-GB" dirty="0" smtClean="0"/>
              <a:t> Edition</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pPr/>
              <a:t>6/9/2015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pPr/>
              <a:t>6/9/2015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Chapter 14</a:t>
            </a:r>
            <a:endParaRPr lang="en-GB" dirty="0"/>
          </a:p>
        </p:txBody>
      </p:sp>
      <p:sp>
        <p:nvSpPr>
          <p:cNvPr id="4" name="Footer Placeholder 3"/>
          <p:cNvSpPr>
            <a:spLocks noGrp="1"/>
          </p:cNvSpPr>
          <p:nvPr>
            <p:ph type="ftr" sz="quarter" idx="11"/>
          </p:nvPr>
        </p:nvSpPr>
        <p:spPr/>
        <p:txBody>
          <a:bodyPr/>
          <a:lstStyle/>
          <a:p>
            <a:r>
              <a:rPr lang="en-GB" smtClean="0"/>
              <a:t>© Joep Cornelissen 2014</a:t>
            </a:r>
          </a:p>
          <a:p>
            <a:r>
              <a:rPr lang="en-GB" smtClean="0"/>
              <a:t>Corporate Communication: A Guide to Theory and Practice, 4</a:t>
            </a:r>
            <a:r>
              <a:rPr lang="en-GB" baseline="30000" smtClean="0"/>
              <a:t>th</a:t>
            </a:r>
            <a:r>
              <a:rPr lang="en-GB" smtClean="0"/>
              <a:t> Edition</a:t>
            </a:r>
          </a:p>
          <a:p>
            <a:endParaRPr lang="en-GB" dirty="0"/>
          </a:p>
        </p:txBody>
      </p:sp>
    </p:spTree>
    <p:extLst>
      <p:ext uri="{BB962C8B-B14F-4D97-AF65-F5344CB8AC3E}">
        <p14:creationId xmlns:p14="http://schemas.microsoft.com/office/powerpoint/2010/main" val="5013498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67544" y="6309320"/>
            <a:ext cx="2133600" cy="365125"/>
          </a:xfrm>
        </p:spPr>
        <p:txBody>
          <a:bodyPr/>
          <a:lstStyle>
            <a:lvl1pPr>
              <a:defRPr/>
            </a:lvl1pPr>
          </a:lstStyle>
          <a:p>
            <a:r>
              <a:rPr lang="en-US" dirty="0" smtClean="0"/>
              <a:t>Chapter 14:  </a:t>
            </a:r>
            <a:endParaRPr lang="en-GB" dirty="0"/>
          </a:p>
        </p:txBody>
      </p:sp>
      <p:sp>
        <p:nvSpPr>
          <p:cNvPr id="5" name="Footer Placeholder 4"/>
          <p:cNvSpPr>
            <a:spLocks noGrp="1"/>
          </p:cNvSpPr>
          <p:nvPr>
            <p:ph type="ftr" sz="quarter" idx="11"/>
          </p:nvPr>
        </p:nvSpPr>
        <p:spPr>
          <a:xfrm>
            <a:off x="2434808" y="6309320"/>
            <a:ext cx="4968552" cy="365125"/>
          </a:xfrm>
        </p:spPr>
        <p:txBody>
          <a:bodyPr/>
          <a:lstStyle/>
          <a:p>
            <a:r>
              <a:rPr lang="en-GB" dirty="0" smtClean="0"/>
              <a:t>© </a:t>
            </a:r>
            <a:r>
              <a:rPr lang="en-GB" dirty="0" err="1" smtClean="0"/>
              <a:t>Joep</a:t>
            </a:r>
            <a:r>
              <a:rPr lang="en-GB" dirty="0" smtClean="0"/>
              <a:t> </a:t>
            </a:r>
            <a:r>
              <a:rPr lang="en-GB" dirty="0" err="1" smtClean="0"/>
              <a:t>Cornelissen</a:t>
            </a:r>
            <a:r>
              <a:rPr lang="en-GB" dirty="0" smtClean="0"/>
              <a:t> 2014</a:t>
            </a:r>
          </a:p>
          <a:p>
            <a:r>
              <a:rPr lang="en-GB" dirty="0" smtClean="0"/>
              <a:t>Corporate Communication: A Guide to Theory and Practice, 4</a:t>
            </a:r>
            <a:r>
              <a:rPr lang="en-GB" baseline="30000" dirty="0" smtClean="0"/>
              <a:t>th</a:t>
            </a:r>
            <a:r>
              <a:rPr lang="en-GB" dirty="0" smtClean="0"/>
              <a:t> Edition</a:t>
            </a:r>
          </a:p>
          <a:p>
            <a:endParaRPr lang="en-GB"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69"/>
          <a:stretch/>
        </p:blipFill>
        <p:spPr>
          <a:xfrm>
            <a:off x="7392511" y="0"/>
            <a:ext cx="1751489" cy="2494625"/>
          </a:xfrm>
          <a:prstGeom prst="rect">
            <a:avLst/>
          </a:prstGeom>
        </p:spPr>
      </p:pic>
      <p:cxnSp>
        <p:nvCxnSpPr>
          <p:cNvPr id="9" name="Straight Connector 8"/>
          <p:cNvCxnSpPr/>
          <p:nvPr userDrawn="1"/>
        </p:nvCxnSpPr>
        <p:spPr>
          <a:xfrm>
            <a:off x="0" y="142288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pPr/>
              <a:t>6/9/2015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pPr/>
              <a:t>6/9/2015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0460A97C-6094-44F3-9AD2-0A11796E8BE7}" type="datetimeFigureOut">
              <a:rPr lang="en-US" smtClean="0"/>
              <a:pPr/>
              <a:t>6/9/2015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pPr/>
              <a:t>6/9/2015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pPr/>
              <a:t>6/9/2015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pPr/>
              <a:t>6/9/2015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extLst>
      <p:ext uri="{BB962C8B-B14F-4D97-AF65-F5344CB8AC3E}">
        <p14:creationId xmlns:p14="http://schemas.microsoft.com/office/powerpoint/2010/main" val="39294952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pPr/>
              <a:t>6/9/2015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extLst>
      <p:ext uri="{BB962C8B-B14F-4D97-AF65-F5344CB8AC3E}">
        <p14:creationId xmlns:p14="http://schemas.microsoft.com/office/powerpoint/2010/main" val="15102523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Chapter 14</a:t>
            </a:r>
            <a:endParaRPr lang="en-GB" dirty="0"/>
          </a:p>
        </p:txBody>
      </p:sp>
      <p:sp>
        <p:nvSpPr>
          <p:cNvPr id="5" name="Footer Placeholder 4"/>
          <p:cNvSpPr>
            <a:spLocks noGrp="1"/>
          </p:cNvSpPr>
          <p:nvPr>
            <p:ph type="ftr" sz="quarter" idx="3"/>
          </p:nvPr>
        </p:nvSpPr>
        <p:spPr>
          <a:xfrm>
            <a:off x="1820537" y="6381328"/>
            <a:ext cx="555225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 </a:t>
            </a:r>
            <a:r>
              <a:rPr lang="en-GB" dirty="0" err="1" smtClean="0"/>
              <a:t>Joep</a:t>
            </a:r>
            <a:r>
              <a:rPr lang="en-GB" dirty="0" smtClean="0"/>
              <a:t> </a:t>
            </a:r>
            <a:r>
              <a:rPr lang="en-GB" dirty="0" err="1" smtClean="0"/>
              <a:t>Cornelissen</a:t>
            </a:r>
            <a:r>
              <a:rPr lang="en-GB" dirty="0" smtClean="0"/>
              <a:t> 2014</a:t>
            </a:r>
          </a:p>
          <a:p>
            <a:r>
              <a:rPr lang="en-GB" dirty="0" smtClean="0"/>
              <a:t>Corporate Communication: A Guide to Theory and Practice, 4</a:t>
            </a:r>
            <a:r>
              <a:rPr lang="en-GB" baseline="30000" dirty="0" smtClean="0"/>
              <a:t>th</a:t>
            </a:r>
            <a:r>
              <a:rPr lang="en-GB" dirty="0" smtClean="0"/>
              <a:t> Edition</a:t>
            </a:r>
          </a:p>
          <a:p>
            <a:endParaRPr lang="en-GB" dirty="0"/>
          </a:p>
        </p:txBody>
      </p:sp>
      <p:pic>
        <p:nvPicPr>
          <p:cNvPr id="8" name="Picture 7"/>
          <p:cNvPicPr>
            <a:picLocks noChangeAspect="1"/>
          </p:cNvPicPr>
          <p:nvPr userDrawn="1"/>
        </p:nvPicPr>
        <p:blipFill rotWithShape="1">
          <a:blip r:embed="rId14" cstate="print">
            <a:extLst>
              <a:ext uri="{28A0092B-C50C-407E-A947-70E740481C1C}">
                <a14:useLocalDpi xmlns:a14="http://schemas.microsoft.com/office/drawing/2010/main" val="0"/>
              </a:ext>
            </a:extLst>
          </a:blip>
          <a:srcRect t="-1" b="-69"/>
          <a:stretch/>
        </p:blipFill>
        <p:spPr>
          <a:xfrm>
            <a:off x="7372792" y="0"/>
            <a:ext cx="1751489" cy="24946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60" r:id="rId8"/>
    <p:sldLayoutId id="2147483661" r:id="rId9"/>
    <p:sldLayoutId id="2147483657" r:id="rId10"/>
    <p:sldLayoutId id="2147483659" r:id="rId11"/>
    <p:sldLayoutId id="214748366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00B0F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7030A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a:t>Corporate Communication: </a:t>
            </a:r>
            <a:r>
              <a:rPr lang="en-GB" dirty="0" smtClean="0"/>
              <a:t/>
            </a:r>
            <a:br>
              <a:rPr lang="en-GB" dirty="0" smtClean="0"/>
            </a:br>
            <a:r>
              <a:rPr lang="en-GB" dirty="0" smtClean="0"/>
              <a:t>A </a:t>
            </a:r>
            <a:r>
              <a:rPr lang="en-GB" dirty="0"/>
              <a:t>Guide to Theory &amp; Practice</a:t>
            </a:r>
            <a:endParaRPr lang="en-GB" b="1" dirty="0"/>
          </a:p>
        </p:txBody>
      </p:sp>
      <p:sp>
        <p:nvSpPr>
          <p:cNvPr id="4" name="Title 3"/>
          <p:cNvSpPr>
            <a:spLocks noGrp="1"/>
          </p:cNvSpPr>
          <p:nvPr>
            <p:ph type="ctrTitle"/>
          </p:nvPr>
        </p:nvSpPr>
        <p:spPr/>
        <p:txBody>
          <a:bodyPr>
            <a:normAutofit fontScale="90000"/>
          </a:bodyPr>
          <a:lstStyle/>
          <a:p>
            <a:r>
              <a:rPr lang="en-GB" dirty="0" smtClean="0"/>
              <a:t>Chapter 6: </a:t>
            </a:r>
            <a:br>
              <a:rPr lang="en-GB" dirty="0" smtClean="0"/>
            </a:br>
            <a:r>
              <a:rPr lang="en-US" dirty="0" smtClean="0"/>
              <a:t>Strategic </a:t>
            </a:r>
            <a:r>
              <a:rPr lang="en-US" dirty="0"/>
              <a:t>Planning and Campaign </a:t>
            </a:r>
            <a:r>
              <a:rPr lang="en-US" dirty="0" smtClean="0"/>
              <a:t>Management</a:t>
            </a:r>
            <a:endParaRPr lang="en-GB" dirty="0"/>
          </a:p>
        </p:txBody>
      </p:sp>
    </p:spTree>
    <p:extLst>
      <p:ext uri="{BB962C8B-B14F-4D97-AF65-F5344CB8AC3E}">
        <p14:creationId xmlns:p14="http://schemas.microsoft.com/office/powerpoint/2010/main" val="191177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br>
              <a:rPr lang="en-GB" dirty="0">
                <a:solidFill>
                  <a:schemeClr val="tx1"/>
                </a:solidFill>
              </a:rPr>
            </a:br>
            <a:r>
              <a:rPr lang="en-GB" dirty="0" smtClean="0">
                <a:solidFill>
                  <a:schemeClr val="tx1"/>
                </a:solidFill>
              </a:rPr>
              <a:t>Programmes </a:t>
            </a:r>
            <a:r>
              <a:rPr lang="en-GB" dirty="0">
                <a:solidFill>
                  <a:schemeClr val="tx1"/>
                </a:solidFill>
              </a:rPr>
              <a:t>and </a:t>
            </a:r>
            <a:r>
              <a:rPr lang="en-GB" dirty="0" smtClean="0">
                <a:solidFill>
                  <a:schemeClr val="tx1"/>
                </a:solidFill>
              </a:rPr>
              <a:t>Campaigns: 4</a:t>
            </a:r>
            <a:r>
              <a:rPr lang="en-GB" dirty="0" smtClean="0"/>
              <a:t> </a:t>
            </a:r>
            <a:endParaRPr lang="en-GB" dirty="0"/>
          </a:p>
        </p:txBody>
      </p:sp>
      <p:sp>
        <p:nvSpPr>
          <p:cNvPr id="3" name="Content Placeholder 2"/>
          <p:cNvSpPr>
            <a:spLocks noGrp="1"/>
          </p:cNvSpPr>
          <p:nvPr>
            <p:ph idx="1"/>
          </p:nvPr>
        </p:nvSpPr>
        <p:spPr>
          <a:xfrm>
            <a:off x="467544" y="1916832"/>
            <a:ext cx="8229600" cy="4525963"/>
          </a:xfrm>
        </p:spPr>
        <p:txBody>
          <a:bodyPr/>
          <a:lstStyle/>
          <a:p>
            <a:r>
              <a:rPr lang="en-GB" dirty="0">
                <a:solidFill>
                  <a:schemeClr val="tx1"/>
                </a:solidFill>
              </a:rPr>
              <a:t>Step 4: Identify themed messages</a:t>
            </a:r>
          </a:p>
          <a:p>
            <a:pPr lvl="1"/>
            <a:r>
              <a:rPr lang="en-GB" dirty="0" smtClean="0"/>
              <a:t>Decide </a:t>
            </a:r>
            <a:r>
              <a:rPr lang="en-GB" dirty="0"/>
              <a:t>upon a core message that can be translated into a specific campaign format and message </a:t>
            </a:r>
            <a:r>
              <a:rPr lang="en-GB" dirty="0" smtClean="0"/>
              <a:t>style. </a:t>
            </a:r>
            <a:endParaRPr lang="en-GB" dirty="0"/>
          </a:p>
          <a:p>
            <a:pPr lvl="1"/>
            <a:r>
              <a:rPr lang="en-GB" dirty="0"/>
              <a:t>Themed messages may relate to the organization as a whole or to more specific areas such as products and services, CSR or financial performance.</a:t>
            </a:r>
          </a:p>
          <a:p>
            <a:endParaRPr lang="en-GB" dirty="0"/>
          </a:p>
        </p:txBody>
      </p:sp>
    </p:spTree>
    <p:extLst>
      <p:ext uri="{BB962C8B-B14F-4D97-AF65-F5344CB8AC3E}">
        <p14:creationId xmlns:p14="http://schemas.microsoft.com/office/powerpoint/2010/main" val="372228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br>
              <a:rPr lang="en-GB" dirty="0">
                <a:solidFill>
                  <a:schemeClr val="tx1"/>
                </a:solidFill>
              </a:rPr>
            </a:br>
            <a:r>
              <a:rPr lang="en-GB" dirty="0" smtClean="0">
                <a:solidFill>
                  <a:schemeClr val="tx1"/>
                </a:solidFill>
              </a:rPr>
              <a:t>Programmes </a:t>
            </a:r>
            <a:r>
              <a:rPr lang="en-GB" dirty="0">
                <a:solidFill>
                  <a:schemeClr val="tx1"/>
                </a:solidFill>
              </a:rPr>
              <a:t>and </a:t>
            </a:r>
            <a:r>
              <a:rPr lang="en-GB" dirty="0" smtClean="0">
                <a:solidFill>
                  <a:schemeClr val="tx1"/>
                </a:solidFill>
              </a:rPr>
              <a:t>Campaigns: 5 </a:t>
            </a:r>
            <a:endParaRPr lang="en-GB" dirty="0">
              <a:solidFill>
                <a:schemeClr val="tx1"/>
              </a:solidFill>
            </a:endParaRPr>
          </a:p>
        </p:txBody>
      </p:sp>
      <p:sp>
        <p:nvSpPr>
          <p:cNvPr id="3" name="Content Placeholder 2"/>
          <p:cNvSpPr>
            <a:spLocks noGrp="1"/>
          </p:cNvSpPr>
          <p:nvPr>
            <p:ph idx="1"/>
          </p:nvPr>
        </p:nvSpPr>
        <p:spPr>
          <a:xfrm>
            <a:off x="467544" y="1988840"/>
            <a:ext cx="8229600" cy="4525963"/>
          </a:xfrm>
        </p:spPr>
        <p:txBody>
          <a:bodyPr>
            <a:normAutofit fontScale="92500"/>
          </a:bodyPr>
          <a:lstStyle/>
          <a:p>
            <a:pPr>
              <a:lnSpc>
                <a:spcPct val="150000"/>
              </a:lnSpc>
              <a:spcBef>
                <a:spcPts val="0"/>
              </a:spcBef>
              <a:defRPr/>
            </a:pPr>
            <a:r>
              <a:rPr lang="en-GB" dirty="0">
                <a:solidFill>
                  <a:schemeClr val="tx1"/>
                </a:solidFill>
              </a:rPr>
              <a:t>Step 5: </a:t>
            </a:r>
            <a:r>
              <a:rPr lang="en-US" dirty="0">
                <a:solidFill>
                  <a:schemeClr val="tx1"/>
                </a:solidFill>
              </a:rPr>
              <a:t>Develop message </a:t>
            </a:r>
            <a:r>
              <a:rPr lang="en-US" dirty="0" smtClean="0">
                <a:solidFill>
                  <a:schemeClr val="tx1"/>
                </a:solidFill>
              </a:rPr>
              <a:t>styles</a:t>
            </a:r>
          </a:p>
          <a:p>
            <a:pPr lvl="1">
              <a:lnSpc>
                <a:spcPct val="150000"/>
              </a:lnSpc>
              <a:spcBef>
                <a:spcPts val="0"/>
              </a:spcBef>
              <a:defRPr/>
            </a:pPr>
            <a:r>
              <a:rPr lang="en-GB" dirty="0"/>
              <a:t>Use one of the five message styles</a:t>
            </a:r>
          </a:p>
          <a:p>
            <a:pPr lvl="1">
              <a:lnSpc>
                <a:spcPct val="150000"/>
              </a:lnSpc>
              <a:spcBef>
                <a:spcPts val="0"/>
              </a:spcBef>
              <a:defRPr/>
            </a:pPr>
            <a:r>
              <a:rPr lang="en-GB" dirty="0"/>
              <a:t>Can use multiple message styles simultaneously to communicate with different target audiences. </a:t>
            </a:r>
          </a:p>
          <a:p>
            <a:pPr lvl="1">
              <a:lnSpc>
                <a:spcPct val="150000"/>
              </a:lnSpc>
              <a:spcBef>
                <a:spcPts val="0"/>
              </a:spcBef>
              <a:defRPr/>
            </a:pPr>
            <a:r>
              <a:rPr lang="en-GB" dirty="0"/>
              <a:t>Organizations often use the same message style to communicate about certain specific areas.</a:t>
            </a:r>
          </a:p>
          <a:p>
            <a:pPr lvl="1">
              <a:lnSpc>
                <a:spcPct val="150000"/>
              </a:lnSpc>
              <a:spcBef>
                <a:spcPts val="0"/>
              </a:spcBef>
              <a:defRPr/>
            </a:pPr>
            <a:endParaRPr lang="en-GB" dirty="0"/>
          </a:p>
          <a:p>
            <a:pPr>
              <a:lnSpc>
                <a:spcPct val="150000"/>
              </a:lnSpc>
              <a:spcBef>
                <a:spcPts val="0"/>
              </a:spcBef>
              <a:defRPr/>
            </a:pPr>
            <a:endParaRPr lang="en-GB" dirty="0"/>
          </a:p>
        </p:txBody>
      </p:sp>
    </p:spTree>
    <p:extLst>
      <p:ext uri="{BB962C8B-B14F-4D97-AF65-F5344CB8AC3E}">
        <p14:creationId xmlns:p14="http://schemas.microsoft.com/office/powerpoint/2010/main" val="43944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br>
              <a:rPr lang="en-GB" dirty="0">
                <a:solidFill>
                  <a:schemeClr val="tx1"/>
                </a:solidFill>
              </a:rPr>
            </a:br>
            <a:r>
              <a:rPr lang="en-GB" dirty="0" smtClean="0">
                <a:solidFill>
                  <a:schemeClr val="tx1"/>
                </a:solidFill>
              </a:rPr>
              <a:t>Programmes </a:t>
            </a:r>
            <a:r>
              <a:rPr lang="en-GB" dirty="0">
                <a:solidFill>
                  <a:schemeClr val="tx1"/>
                </a:solidFill>
              </a:rPr>
              <a:t>and Campaigns: 6</a:t>
            </a:r>
          </a:p>
        </p:txBody>
      </p:sp>
      <p:sp>
        <p:nvSpPr>
          <p:cNvPr id="3" name="Content Placeholder 2"/>
          <p:cNvSpPr>
            <a:spLocks noGrp="1"/>
          </p:cNvSpPr>
          <p:nvPr>
            <p:ph idx="1"/>
          </p:nvPr>
        </p:nvSpPr>
        <p:spPr>
          <a:xfrm>
            <a:off x="467544" y="1988840"/>
            <a:ext cx="8229600" cy="4525963"/>
          </a:xfrm>
        </p:spPr>
        <p:txBody>
          <a:bodyPr>
            <a:normAutofit/>
          </a:bodyPr>
          <a:lstStyle/>
          <a:p>
            <a:pPr>
              <a:spcBef>
                <a:spcPts val="0"/>
              </a:spcBef>
              <a:defRPr/>
            </a:pPr>
            <a:r>
              <a:rPr lang="en-GB" dirty="0">
                <a:solidFill>
                  <a:schemeClr val="tx1"/>
                </a:solidFill>
              </a:rPr>
              <a:t>Step 6: </a:t>
            </a:r>
            <a:r>
              <a:rPr lang="en-US" dirty="0">
                <a:solidFill>
                  <a:schemeClr val="tx1"/>
                </a:solidFill>
              </a:rPr>
              <a:t>Develop a media strategy</a:t>
            </a:r>
            <a:endParaRPr lang="en-GB" dirty="0">
              <a:solidFill>
                <a:schemeClr val="tx1"/>
              </a:solidFill>
            </a:endParaRPr>
          </a:p>
          <a:p>
            <a:pPr lvl="1">
              <a:lnSpc>
                <a:spcPct val="150000"/>
              </a:lnSpc>
              <a:spcBef>
                <a:spcPts val="0"/>
              </a:spcBef>
              <a:defRPr/>
            </a:pPr>
            <a:r>
              <a:rPr lang="en-GB" dirty="0"/>
              <a:t>Identify the most effective and efficient means of reaching the target audiences within the given budgetary constraints. </a:t>
            </a:r>
          </a:p>
          <a:p>
            <a:pPr lvl="1">
              <a:lnSpc>
                <a:spcPct val="150000"/>
              </a:lnSpc>
              <a:spcBef>
                <a:spcPts val="0"/>
              </a:spcBef>
              <a:defRPr/>
            </a:pPr>
            <a:r>
              <a:rPr lang="en-GB" dirty="0"/>
              <a:t>Decide upon the right mix of media for a particular communication </a:t>
            </a:r>
            <a:r>
              <a:rPr lang="en-GB" dirty="0" smtClean="0"/>
              <a:t>programme </a:t>
            </a:r>
            <a:r>
              <a:rPr lang="en-GB" dirty="0"/>
              <a:t>or campaign.</a:t>
            </a:r>
            <a:endParaRPr lang="en-US" dirty="0"/>
          </a:p>
          <a:p>
            <a:endParaRPr lang="en-GB" dirty="0"/>
          </a:p>
        </p:txBody>
      </p:sp>
    </p:spTree>
    <p:extLst>
      <p:ext uri="{BB962C8B-B14F-4D97-AF65-F5344CB8AC3E}">
        <p14:creationId xmlns:p14="http://schemas.microsoft.com/office/powerpoint/2010/main" val="275033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r>
              <a:rPr lang="en-GB" dirty="0" smtClean="0">
                <a:solidFill>
                  <a:schemeClr val="tx1"/>
                </a:solidFill>
              </a:rPr>
              <a:t>Programmes </a:t>
            </a:r>
            <a:r>
              <a:rPr lang="en-GB" dirty="0">
                <a:solidFill>
                  <a:schemeClr val="tx1"/>
                </a:solidFill>
              </a:rPr>
              <a:t>and Campaigns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normAutofit/>
          </a:bodyPr>
          <a:lstStyle/>
          <a:p>
            <a:pPr>
              <a:spcBef>
                <a:spcPts val="0"/>
              </a:spcBef>
              <a:defRPr/>
            </a:pPr>
            <a:r>
              <a:rPr lang="en-GB" dirty="0" smtClean="0">
                <a:solidFill>
                  <a:schemeClr val="tx1"/>
                </a:solidFill>
              </a:rPr>
              <a:t>Step </a:t>
            </a:r>
            <a:r>
              <a:rPr lang="en-GB" dirty="0">
                <a:solidFill>
                  <a:schemeClr val="tx1"/>
                </a:solidFill>
              </a:rPr>
              <a:t>7: </a:t>
            </a:r>
            <a:r>
              <a:rPr lang="en-US" dirty="0">
                <a:solidFill>
                  <a:schemeClr val="tx1"/>
                </a:solidFill>
              </a:rPr>
              <a:t>Prepare the budget</a:t>
            </a:r>
            <a:endParaRPr lang="en-GB" dirty="0">
              <a:solidFill>
                <a:schemeClr val="tx1"/>
              </a:solidFill>
            </a:endParaRPr>
          </a:p>
          <a:p>
            <a:pPr lvl="1">
              <a:lnSpc>
                <a:spcPct val="150000"/>
              </a:lnSpc>
              <a:spcBef>
                <a:spcPts val="0"/>
              </a:spcBef>
              <a:defRPr/>
            </a:pPr>
            <a:r>
              <a:rPr lang="en-GB" dirty="0"/>
              <a:t>Most of the budget will be spent on media </a:t>
            </a:r>
            <a:r>
              <a:rPr lang="en-GB" dirty="0" smtClean="0"/>
              <a:t>buying</a:t>
            </a:r>
            <a:endParaRPr lang="en-GB" dirty="0"/>
          </a:p>
          <a:p>
            <a:pPr lvl="1">
              <a:lnSpc>
                <a:spcPct val="150000"/>
              </a:lnSpc>
              <a:spcBef>
                <a:spcPts val="0"/>
              </a:spcBef>
              <a:defRPr/>
            </a:pPr>
            <a:r>
              <a:rPr lang="en-GB" dirty="0"/>
              <a:t>Based upon the budget, practitioners may have to revise the previous steps and select a different mix of media and/or adjust communication </a:t>
            </a:r>
            <a:r>
              <a:rPr lang="en-GB" dirty="0" smtClean="0"/>
              <a:t>objectives</a:t>
            </a:r>
            <a:endParaRPr lang="en-US" dirty="0"/>
          </a:p>
          <a:p>
            <a:endParaRPr lang="en-GB" dirty="0"/>
          </a:p>
        </p:txBody>
      </p:sp>
    </p:spTree>
    <p:extLst>
      <p:ext uri="{BB962C8B-B14F-4D97-AF65-F5344CB8AC3E}">
        <p14:creationId xmlns:p14="http://schemas.microsoft.com/office/powerpoint/2010/main" val="929954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Theories on Effective Messages </a:t>
            </a:r>
            <a:r>
              <a:rPr lang="en-GB" dirty="0" smtClean="0">
                <a:solidFill>
                  <a:schemeClr val="tx1"/>
                </a:solidFill>
              </a:rPr>
              <a:t/>
            </a:r>
            <a:br>
              <a:rPr lang="en-GB" dirty="0" smtClean="0">
                <a:solidFill>
                  <a:schemeClr val="tx1"/>
                </a:solidFill>
              </a:rPr>
            </a:br>
            <a:r>
              <a:rPr lang="en-GB" dirty="0" smtClean="0">
                <a:solidFill>
                  <a:schemeClr val="tx1"/>
                </a:solidFill>
              </a:rPr>
              <a:t>and Persuasion</a:t>
            </a:r>
            <a:endParaRPr lang="en-GB" dirty="0">
              <a:solidFill>
                <a:schemeClr val="tx1"/>
              </a:solidFill>
            </a:endParaRPr>
          </a:p>
        </p:txBody>
      </p:sp>
      <p:sp>
        <p:nvSpPr>
          <p:cNvPr id="3" name="Content Placeholder 2"/>
          <p:cNvSpPr>
            <a:spLocks noGrp="1"/>
          </p:cNvSpPr>
          <p:nvPr>
            <p:ph idx="1"/>
          </p:nvPr>
        </p:nvSpPr>
        <p:spPr>
          <a:xfrm>
            <a:off x="395536" y="1916832"/>
            <a:ext cx="8229600" cy="4525963"/>
          </a:xfrm>
        </p:spPr>
        <p:txBody>
          <a:bodyPr>
            <a:normAutofit fontScale="77500" lnSpcReduction="20000"/>
          </a:bodyPr>
          <a:lstStyle/>
          <a:p>
            <a:pPr marL="628650" indent="-571500">
              <a:lnSpc>
                <a:spcPct val="150000"/>
              </a:lnSpc>
              <a:spcBef>
                <a:spcPts val="0"/>
              </a:spcBef>
              <a:defRPr/>
            </a:pPr>
            <a:r>
              <a:rPr lang="en-US" sz="4100" dirty="0" smtClean="0">
                <a:solidFill>
                  <a:schemeClr val="tx1"/>
                </a:solidFill>
              </a:rPr>
              <a:t>Target </a:t>
            </a:r>
            <a:r>
              <a:rPr lang="en-US" sz="4100" dirty="0">
                <a:solidFill>
                  <a:schemeClr val="tx1"/>
                </a:solidFill>
              </a:rPr>
              <a:t>messages </a:t>
            </a:r>
          </a:p>
          <a:p>
            <a:pPr marL="628650" indent="-571500">
              <a:lnSpc>
                <a:spcPct val="150000"/>
              </a:lnSpc>
              <a:spcBef>
                <a:spcPts val="0"/>
              </a:spcBef>
              <a:defRPr/>
            </a:pPr>
            <a:r>
              <a:rPr lang="en-US" sz="4100" dirty="0">
                <a:solidFill>
                  <a:schemeClr val="tx1"/>
                </a:solidFill>
              </a:rPr>
              <a:t>Set reasonable goals and objectives that are achievable </a:t>
            </a:r>
          </a:p>
          <a:p>
            <a:pPr marL="628650" indent="-571500">
              <a:lnSpc>
                <a:spcPct val="150000"/>
              </a:lnSpc>
              <a:spcBef>
                <a:spcPts val="0"/>
              </a:spcBef>
              <a:defRPr/>
            </a:pPr>
            <a:r>
              <a:rPr lang="en-US" sz="4100" dirty="0">
                <a:solidFill>
                  <a:schemeClr val="tx1"/>
                </a:solidFill>
              </a:rPr>
              <a:t>Base goals on a sound knowledge of the current levels of awareness, beliefs and behaviors of target audience.</a:t>
            </a:r>
            <a:r>
              <a:rPr lang="en-US" dirty="0">
                <a:solidFill>
                  <a:schemeClr val="tx1"/>
                </a:solidFill>
              </a:rPr>
              <a:t> </a:t>
            </a:r>
          </a:p>
          <a:p>
            <a:pPr lvl="1" algn="r" fontAlgn="auto">
              <a:lnSpc>
                <a:spcPct val="150000"/>
              </a:lnSpc>
              <a:spcBef>
                <a:spcPts val="0"/>
              </a:spcBef>
              <a:spcAft>
                <a:spcPts val="0"/>
              </a:spcAft>
              <a:defRPr/>
            </a:pPr>
            <a:r>
              <a:rPr lang="en-US" dirty="0" smtClean="0"/>
              <a:t>(</a:t>
            </a:r>
            <a:r>
              <a:rPr lang="en-US" dirty="0"/>
              <a:t>Mendelsohn, H. ,1973)</a:t>
            </a:r>
            <a:endParaRPr lang="en-GB" dirty="0"/>
          </a:p>
        </p:txBody>
      </p:sp>
    </p:spTree>
    <p:extLst>
      <p:ext uri="{BB962C8B-B14F-4D97-AF65-F5344CB8AC3E}">
        <p14:creationId xmlns:p14="http://schemas.microsoft.com/office/powerpoint/2010/main" val="40895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The hierarchy of effects </a:t>
            </a:r>
            <a:r>
              <a:rPr lang="en-GB" dirty="0" smtClean="0">
                <a:solidFill>
                  <a:schemeClr val="tx1"/>
                </a:solidFill>
              </a:rPr>
              <a:t/>
            </a:r>
            <a:br>
              <a:rPr lang="en-GB" dirty="0" smtClean="0">
                <a:solidFill>
                  <a:schemeClr val="tx1"/>
                </a:solidFill>
              </a:rPr>
            </a:br>
            <a:r>
              <a:rPr lang="en-GB" dirty="0" smtClean="0">
                <a:solidFill>
                  <a:schemeClr val="tx1"/>
                </a:solidFill>
              </a:rPr>
              <a:t>model</a:t>
            </a:r>
            <a:endParaRPr lang="en-GB" dirty="0">
              <a:solidFill>
                <a:schemeClr val="tx1"/>
              </a:solidFill>
            </a:endParaRPr>
          </a:p>
        </p:txBody>
      </p:sp>
      <p:pic>
        <p:nvPicPr>
          <p:cNvPr id="2063"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367" y="1914219"/>
            <a:ext cx="7003060" cy="42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AutoShape 172"/>
          <p:cNvCxnSpPr>
            <a:cxnSpLocks noChangeShapeType="1"/>
          </p:cNvCxnSpPr>
          <p:nvPr/>
        </p:nvCxnSpPr>
        <p:spPr bwMode="auto">
          <a:xfrm>
            <a:off x="3554206" y="2691893"/>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AutoShape 172"/>
          <p:cNvCxnSpPr>
            <a:cxnSpLocks noChangeShapeType="1"/>
          </p:cNvCxnSpPr>
          <p:nvPr/>
        </p:nvCxnSpPr>
        <p:spPr bwMode="auto">
          <a:xfrm>
            <a:off x="3526421" y="3205991"/>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AutoShape 172"/>
          <p:cNvCxnSpPr>
            <a:cxnSpLocks noChangeShapeType="1"/>
          </p:cNvCxnSpPr>
          <p:nvPr/>
        </p:nvCxnSpPr>
        <p:spPr bwMode="auto">
          <a:xfrm>
            <a:off x="3560927" y="4221088"/>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AutoShape 172"/>
          <p:cNvCxnSpPr>
            <a:cxnSpLocks noChangeShapeType="1"/>
          </p:cNvCxnSpPr>
          <p:nvPr/>
        </p:nvCxnSpPr>
        <p:spPr bwMode="auto">
          <a:xfrm>
            <a:off x="3512890" y="4934183"/>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AutoShape 172"/>
          <p:cNvCxnSpPr>
            <a:cxnSpLocks noChangeShapeType="1"/>
          </p:cNvCxnSpPr>
          <p:nvPr/>
        </p:nvCxnSpPr>
        <p:spPr bwMode="auto">
          <a:xfrm>
            <a:off x="3512890" y="5510247"/>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AutoShape 172"/>
          <p:cNvCxnSpPr>
            <a:cxnSpLocks noChangeShapeType="1"/>
          </p:cNvCxnSpPr>
          <p:nvPr/>
        </p:nvCxnSpPr>
        <p:spPr bwMode="auto">
          <a:xfrm>
            <a:off x="3512890" y="5949280"/>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AutoShape 172"/>
          <p:cNvCxnSpPr>
            <a:cxnSpLocks noChangeShapeType="1"/>
          </p:cNvCxnSpPr>
          <p:nvPr/>
        </p:nvCxnSpPr>
        <p:spPr bwMode="auto">
          <a:xfrm>
            <a:off x="3512890" y="3632448"/>
            <a:ext cx="1843405" cy="69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55878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Alternatives to the hierarchy of effects </a:t>
            </a:r>
            <a:r>
              <a:rPr lang="en-GB" dirty="0" smtClean="0">
                <a:solidFill>
                  <a:schemeClr val="tx1"/>
                </a:solidFill>
              </a:rPr>
              <a:t>theory</a:t>
            </a:r>
            <a:endParaRPr lang="en-GB"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marL="0" indent="0">
              <a:lnSpc>
                <a:spcPct val="150000"/>
              </a:lnSpc>
              <a:spcBef>
                <a:spcPts val="0"/>
              </a:spcBef>
              <a:buNone/>
              <a:defRPr/>
            </a:pPr>
            <a:r>
              <a:rPr lang="en-GB" b="1" dirty="0">
                <a:solidFill>
                  <a:schemeClr val="tx1"/>
                </a:solidFill>
              </a:rPr>
              <a:t>Framing </a:t>
            </a:r>
            <a:endParaRPr lang="en-GB" b="1" dirty="0" smtClean="0">
              <a:solidFill>
                <a:schemeClr val="tx1"/>
              </a:solidFill>
            </a:endParaRPr>
          </a:p>
          <a:p>
            <a:pPr>
              <a:lnSpc>
                <a:spcPct val="150000"/>
              </a:lnSpc>
              <a:spcBef>
                <a:spcPts val="0"/>
              </a:spcBef>
              <a:defRPr/>
            </a:pPr>
            <a:r>
              <a:rPr lang="en-US" dirty="0" smtClean="0">
                <a:solidFill>
                  <a:schemeClr val="tx1"/>
                </a:solidFill>
              </a:rPr>
              <a:t>assumes </a:t>
            </a:r>
            <a:r>
              <a:rPr lang="en-US" dirty="0">
                <a:solidFill>
                  <a:schemeClr val="tx1"/>
                </a:solidFill>
              </a:rPr>
              <a:t>that messages consist of:</a:t>
            </a:r>
          </a:p>
          <a:p>
            <a:pPr lvl="1">
              <a:lnSpc>
                <a:spcPct val="150000"/>
              </a:lnSpc>
              <a:spcBef>
                <a:spcPts val="0"/>
              </a:spcBef>
              <a:defRPr/>
            </a:pPr>
            <a:r>
              <a:rPr lang="en-US" dirty="0"/>
              <a:t>the activation of an overall frame in terms of certain keywords </a:t>
            </a:r>
            <a:r>
              <a:rPr lang="en-US" dirty="0" smtClean="0"/>
              <a:t>or </a:t>
            </a:r>
            <a:r>
              <a:rPr lang="en-US" dirty="0"/>
              <a:t>formulations</a:t>
            </a:r>
          </a:p>
          <a:p>
            <a:pPr lvl="1">
              <a:lnSpc>
                <a:spcPct val="150000"/>
              </a:lnSpc>
              <a:spcBef>
                <a:spcPts val="0"/>
              </a:spcBef>
              <a:defRPr/>
            </a:pPr>
            <a:r>
              <a:rPr lang="en-US" dirty="0"/>
              <a:t> the manifest or latent reasoning or arguments as part of that frame</a:t>
            </a:r>
          </a:p>
          <a:p>
            <a:pPr lvl="1">
              <a:lnSpc>
                <a:spcPct val="150000"/>
              </a:lnSpc>
              <a:spcBef>
                <a:spcPts val="0"/>
              </a:spcBef>
              <a:defRPr/>
            </a:pPr>
            <a:r>
              <a:rPr lang="en-US" dirty="0"/>
              <a:t>the connection with deeper and culturally shared categories of understanding that supports and legitimizes the framing as a whole.</a:t>
            </a:r>
            <a:endParaRPr lang="en-US" i="1" dirty="0">
              <a:solidFill>
                <a:schemeClr val="tx2"/>
              </a:solidFill>
            </a:endParaRPr>
          </a:p>
          <a:p>
            <a:endParaRPr lang="en-GB" dirty="0"/>
          </a:p>
        </p:txBody>
      </p:sp>
    </p:spTree>
    <p:extLst>
      <p:ext uri="{BB962C8B-B14F-4D97-AF65-F5344CB8AC3E}">
        <p14:creationId xmlns:p14="http://schemas.microsoft.com/office/powerpoint/2010/main" val="145041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chemeClr val="tx1"/>
                </a:solidFill>
              </a:rPr>
              <a:t>Overview</a:t>
            </a:r>
            <a:endParaRPr lang="en-GB" dirty="0">
              <a:solidFill>
                <a:schemeClr val="tx1"/>
              </a:solidFill>
            </a:endParaRPr>
          </a:p>
        </p:txBody>
      </p:sp>
      <p:sp>
        <p:nvSpPr>
          <p:cNvPr id="3" name="Content Placeholder 2"/>
          <p:cNvSpPr>
            <a:spLocks noGrp="1"/>
          </p:cNvSpPr>
          <p:nvPr>
            <p:ph idx="1"/>
          </p:nvPr>
        </p:nvSpPr>
        <p:spPr/>
        <p:txBody>
          <a:bodyPr/>
          <a:lstStyle/>
          <a:p>
            <a:pPr>
              <a:lnSpc>
                <a:spcPct val="150000"/>
              </a:lnSpc>
              <a:spcBef>
                <a:spcPts val="0"/>
              </a:spcBef>
              <a:defRPr/>
            </a:pPr>
            <a:r>
              <a:rPr lang="en-US" dirty="0">
                <a:solidFill>
                  <a:schemeClr val="tx1"/>
                </a:solidFill>
              </a:rPr>
              <a:t>Planning and managing strategic communication </a:t>
            </a:r>
            <a:r>
              <a:rPr lang="en-US" dirty="0" err="1" smtClean="0">
                <a:solidFill>
                  <a:schemeClr val="tx1"/>
                </a:solidFill>
              </a:rPr>
              <a:t>programmes</a:t>
            </a:r>
            <a:r>
              <a:rPr lang="en-US" dirty="0" smtClean="0">
                <a:solidFill>
                  <a:schemeClr val="tx1"/>
                </a:solidFill>
              </a:rPr>
              <a:t> </a:t>
            </a:r>
            <a:r>
              <a:rPr lang="en-US" dirty="0">
                <a:solidFill>
                  <a:schemeClr val="tx1"/>
                </a:solidFill>
              </a:rPr>
              <a:t>and campaigns.</a:t>
            </a:r>
          </a:p>
          <a:p>
            <a:pPr>
              <a:lnSpc>
                <a:spcPct val="150000"/>
              </a:lnSpc>
              <a:spcBef>
                <a:spcPts val="0"/>
              </a:spcBef>
              <a:defRPr/>
            </a:pPr>
            <a:r>
              <a:rPr lang="en-US" dirty="0">
                <a:solidFill>
                  <a:schemeClr val="tx1"/>
                </a:solidFill>
              </a:rPr>
              <a:t>How campaigns may persuade stakeholders into supportive </a:t>
            </a:r>
            <a:r>
              <a:rPr lang="en-US" dirty="0" err="1" smtClean="0">
                <a:solidFill>
                  <a:schemeClr val="tx1"/>
                </a:solidFill>
              </a:rPr>
              <a:t>behaviours</a:t>
            </a:r>
            <a:r>
              <a:rPr lang="en-US" dirty="0" smtClean="0">
                <a:solidFill>
                  <a:schemeClr val="tx1"/>
                </a:solidFill>
              </a:rPr>
              <a:t> </a:t>
            </a:r>
            <a:r>
              <a:rPr lang="en-US" dirty="0">
                <a:solidFill>
                  <a:schemeClr val="tx1"/>
                </a:solidFill>
              </a:rPr>
              <a:t>towards the organization.</a:t>
            </a:r>
            <a:endParaRPr lang="en-GB" dirty="0">
              <a:solidFill>
                <a:schemeClr val="tx1"/>
              </a:solidFill>
            </a:endParaRPr>
          </a:p>
        </p:txBody>
      </p:sp>
    </p:spTree>
    <p:extLst>
      <p:ext uri="{BB962C8B-B14F-4D97-AF65-F5344CB8AC3E}">
        <p14:creationId xmlns:p14="http://schemas.microsoft.com/office/powerpoint/2010/main" val="184496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Definitions</a:t>
            </a:r>
            <a:endParaRPr lang="en-GB"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a:lnSpc>
                <a:spcPct val="150000"/>
              </a:lnSpc>
              <a:spcBef>
                <a:spcPts val="0"/>
              </a:spcBef>
              <a:defRPr/>
            </a:pPr>
            <a:r>
              <a:rPr lang="en-GB" b="1" dirty="0" smtClean="0">
                <a:solidFill>
                  <a:schemeClr val="tx1"/>
                </a:solidFill>
              </a:rPr>
              <a:t>Communication programme: </a:t>
            </a:r>
          </a:p>
          <a:p>
            <a:pPr lvl="1">
              <a:lnSpc>
                <a:spcPct val="150000"/>
              </a:lnSpc>
              <a:spcBef>
                <a:spcPts val="0"/>
              </a:spcBef>
              <a:defRPr/>
            </a:pPr>
            <a:r>
              <a:rPr lang="en-GB" dirty="0" smtClean="0"/>
              <a:t>a </a:t>
            </a:r>
            <a:r>
              <a:rPr lang="en-GB" dirty="0"/>
              <a:t>formulated set of activities towards targeted internal and external audiences, which may include outreach activities, community initiatives and other ways in which organizations and their employees communicate with stakeholder audiences, and has no pre-set endpoint. </a:t>
            </a:r>
            <a:endParaRPr lang="en-GB" sz="3100" dirty="0">
              <a:solidFill>
                <a:srgbClr val="7030A0"/>
              </a:solidFill>
            </a:endParaRPr>
          </a:p>
          <a:p>
            <a:pPr marL="457200" lvl="1" indent="-457200">
              <a:lnSpc>
                <a:spcPct val="150000"/>
              </a:lnSpc>
              <a:spcBef>
                <a:spcPts val="0"/>
              </a:spcBef>
              <a:buFont typeface="Arial" pitchFamily="34" charset="0"/>
              <a:buChar char="•"/>
              <a:defRPr/>
            </a:pPr>
            <a:r>
              <a:rPr lang="en-GB" sz="3100" b="1" dirty="0"/>
              <a:t>Communication campaign: </a:t>
            </a:r>
            <a:endParaRPr lang="en-GB" sz="3100" b="1" dirty="0" smtClean="0"/>
          </a:p>
          <a:p>
            <a:pPr lvl="1">
              <a:lnSpc>
                <a:spcPct val="150000"/>
              </a:lnSpc>
              <a:spcBef>
                <a:spcPts val="0"/>
              </a:spcBef>
              <a:defRPr/>
            </a:pPr>
            <a:r>
              <a:rPr lang="en-GB" dirty="0"/>
              <a:t>restricted to the use of a mediated form of communication (e.g., mass media advertising) towards specific stakeholder audiences and is restricted to a single point in time. </a:t>
            </a:r>
            <a:endParaRPr lang="en-US" dirty="0"/>
          </a:p>
          <a:p>
            <a:pPr marL="457200" lvl="1" indent="0">
              <a:lnSpc>
                <a:spcPct val="150000"/>
              </a:lnSpc>
              <a:spcBef>
                <a:spcPts val="0"/>
              </a:spcBef>
              <a:buNone/>
              <a:defRPr/>
            </a:pPr>
            <a:endParaRPr lang="en-GB" dirty="0"/>
          </a:p>
        </p:txBody>
      </p:sp>
    </p:spTree>
    <p:extLst>
      <p:ext uri="{BB962C8B-B14F-4D97-AF65-F5344CB8AC3E}">
        <p14:creationId xmlns:p14="http://schemas.microsoft.com/office/powerpoint/2010/main" val="152222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r>
              <a:rPr lang="en-GB" dirty="0" smtClean="0">
                <a:solidFill>
                  <a:schemeClr val="tx1"/>
                </a:solidFill>
              </a:rPr>
              <a:t/>
            </a:r>
            <a:br>
              <a:rPr lang="en-GB" dirty="0" smtClean="0">
                <a:solidFill>
                  <a:schemeClr val="tx1"/>
                </a:solidFill>
              </a:rPr>
            </a:br>
            <a:r>
              <a:rPr lang="en-GB" dirty="0" smtClean="0">
                <a:solidFill>
                  <a:schemeClr val="tx1"/>
                </a:solidFill>
              </a:rPr>
              <a:t>Programmes </a:t>
            </a:r>
            <a:r>
              <a:rPr lang="en-GB" dirty="0">
                <a:solidFill>
                  <a:schemeClr val="tx1"/>
                </a:solidFill>
              </a:rPr>
              <a:t>and </a:t>
            </a:r>
            <a:r>
              <a:rPr lang="en-GB" dirty="0" smtClean="0">
                <a:solidFill>
                  <a:schemeClr val="tx1"/>
                </a:solidFill>
              </a:rPr>
              <a:t>Campaigns: 1 </a:t>
            </a:r>
            <a:endParaRPr lang="en-GB"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nSpc>
                <a:spcPct val="150000"/>
              </a:lnSpc>
              <a:spcBef>
                <a:spcPts val="0"/>
              </a:spcBef>
              <a:defRPr/>
            </a:pPr>
            <a:r>
              <a:rPr lang="en-GB" sz="3800" b="1" dirty="0" smtClean="0">
                <a:solidFill>
                  <a:schemeClr val="tx1"/>
                </a:solidFill>
              </a:rPr>
              <a:t>Step </a:t>
            </a:r>
            <a:r>
              <a:rPr lang="en-GB" sz="3800" b="1" dirty="0">
                <a:solidFill>
                  <a:schemeClr val="tx1"/>
                </a:solidFill>
              </a:rPr>
              <a:t>1: Strategic intent</a:t>
            </a:r>
          </a:p>
          <a:p>
            <a:pPr lvl="1">
              <a:lnSpc>
                <a:spcPct val="150000"/>
              </a:lnSpc>
              <a:spcBef>
                <a:spcPts val="0"/>
              </a:spcBef>
              <a:defRPr/>
            </a:pPr>
            <a:r>
              <a:rPr lang="en-GB" dirty="0"/>
              <a:t>Formulates a change or consolidation of stakeholder reputations of the </a:t>
            </a:r>
            <a:r>
              <a:rPr lang="en-GB" dirty="0" smtClean="0"/>
              <a:t>organization </a:t>
            </a:r>
            <a:endParaRPr lang="en-GB" dirty="0"/>
          </a:p>
          <a:p>
            <a:pPr lvl="1">
              <a:lnSpc>
                <a:spcPct val="150000"/>
              </a:lnSpc>
              <a:spcBef>
                <a:spcPts val="0"/>
              </a:spcBef>
              <a:buFont typeface="Arial" pitchFamily="34" charset="0"/>
              <a:buChar char="•"/>
              <a:defRPr/>
            </a:pPr>
            <a:endParaRPr lang="en-GB" dirty="0"/>
          </a:p>
          <a:p>
            <a:pPr lvl="1">
              <a:lnSpc>
                <a:spcPct val="150000"/>
              </a:lnSpc>
              <a:spcBef>
                <a:spcPts val="0"/>
              </a:spcBef>
              <a:defRPr/>
            </a:pPr>
            <a:r>
              <a:rPr lang="en-GB" dirty="0"/>
              <a:t>Is based upon the gap between how the organization wants to be seen by important stakeholder groups and how it is currently seen by each of those </a:t>
            </a:r>
            <a:r>
              <a:rPr lang="en-GB" dirty="0" smtClean="0"/>
              <a:t>groups</a:t>
            </a:r>
            <a:endParaRPr lang="en-GB" dirty="0"/>
          </a:p>
          <a:p>
            <a:endParaRPr lang="en-GB" dirty="0"/>
          </a:p>
        </p:txBody>
      </p:sp>
    </p:spTree>
    <p:extLst>
      <p:ext uri="{BB962C8B-B14F-4D97-AF65-F5344CB8AC3E}">
        <p14:creationId xmlns:p14="http://schemas.microsoft.com/office/powerpoint/2010/main" val="153279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solidFill>
                  <a:schemeClr val="tx1"/>
                </a:solidFill>
              </a:rPr>
              <a:t>Strategic </a:t>
            </a:r>
            <a:r>
              <a:rPr lang="en-GB" dirty="0" smtClean="0">
                <a:solidFill>
                  <a:schemeClr val="tx1"/>
                </a:solidFill>
              </a:rPr>
              <a:t>intent</a:t>
            </a:r>
            <a:endParaRPr lang="en-GB" dirty="0">
              <a:solidFill>
                <a:schemeClr val="tx1"/>
              </a:solidFill>
            </a:endParaRPr>
          </a:p>
        </p:txBody>
      </p:sp>
      <p:sp>
        <p:nvSpPr>
          <p:cNvPr id="3" name="Content Placeholder 2"/>
          <p:cNvSpPr>
            <a:spLocks noGrp="1"/>
          </p:cNvSpPr>
          <p:nvPr>
            <p:ph idx="1"/>
          </p:nvPr>
        </p:nvSpPr>
        <p:spPr/>
        <p:txBody>
          <a:bodyPr/>
          <a:lstStyle/>
          <a:p>
            <a:pPr>
              <a:buNone/>
            </a:pPr>
            <a:endParaRPr lang="en-GB" dirty="0"/>
          </a:p>
        </p:txBody>
      </p:sp>
      <p:grpSp>
        <p:nvGrpSpPr>
          <p:cNvPr id="6" name="Group 1"/>
          <p:cNvGrpSpPr>
            <a:grpSpLocks noChangeAspect="1"/>
          </p:cNvGrpSpPr>
          <p:nvPr/>
        </p:nvGrpSpPr>
        <p:grpSpPr bwMode="auto">
          <a:xfrm>
            <a:off x="1724028" y="1774117"/>
            <a:ext cx="5471840" cy="4718313"/>
            <a:chOff x="3037" y="-1463"/>
            <a:chExt cx="7910" cy="10702"/>
          </a:xfrm>
        </p:grpSpPr>
        <p:sp>
          <p:nvSpPr>
            <p:cNvPr id="7" name="AutoShape 28"/>
            <p:cNvSpPr>
              <a:spLocks noChangeAspect="1" noChangeArrowheads="1" noTextEdit="1"/>
            </p:cNvSpPr>
            <p:nvPr/>
          </p:nvSpPr>
          <p:spPr bwMode="auto">
            <a:xfrm>
              <a:off x="3217" y="-1463"/>
              <a:ext cx="7730" cy="10702"/>
            </a:xfrm>
            <a:prstGeom prst="rect">
              <a:avLst/>
            </a:prstGeom>
            <a:noFill/>
            <a:ln w="9525">
              <a:noFill/>
              <a:miter lim="800000"/>
              <a:headEnd/>
              <a:tailEnd/>
            </a:ln>
          </p:spPr>
          <p:txBody>
            <a:bodyPr/>
            <a:lstStyle/>
            <a:p>
              <a:endParaRPr lang="en-US"/>
            </a:p>
          </p:txBody>
        </p:sp>
        <p:sp>
          <p:nvSpPr>
            <p:cNvPr id="8" name="AutoShape 27"/>
            <p:cNvSpPr>
              <a:spLocks noChangeArrowheads="1"/>
            </p:cNvSpPr>
            <p:nvPr/>
          </p:nvSpPr>
          <p:spPr bwMode="auto">
            <a:xfrm>
              <a:off x="3937" y="2317"/>
              <a:ext cx="4680" cy="90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9" name="AutoShape 26"/>
            <p:cNvSpPr>
              <a:spLocks noChangeArrowheads="1"/>
            </p:cNvSpPr>
            <p:nvPr/>
          </p:nvSpPr>
          <p:spPr bwMode="auto">
            <a:xfrm>
              <a:off x="3937" y="3757"/>
              <a:ext cx="468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10" name="AutoShape 25"/>
            <p:cNvSpPr>
              <a:spLocks noChangeArrowheads="1"/>
            </p:cNvSpPr>
            <p:nvPr/>
          </p:nvSpPr>
          <p:spPr bwMode="auto">
            <a:xfrm>
              <a:off x="3937" y="5017"/>
              <a:ext cx="468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11" name="Text Box 24"/>
            <p:cNvSpPr txBox="1">
              <a:spLocks noChangeArrowheads="1"/>
            </p:cNvSpPr>
            <p:nvPr/>
          </p:nvSpPr>
          <p:spPr bwMode="auto">
            <a:xfrm>
              <a:off x="3937" y="3937"/>
              <a:ext cx="4500" cy="360"/>
            </a:xfrm>
            <a:prstGeom prst="rect">
              <a:avLst/>
            </a:prstGeom>
            <a:solidFill>
              <a:srgbClr val="FFFFFF"/>
            </a:solidFill>
            <a:ln w="9525">
              <a:noFill/>
              <a:miter lim="800000"/>
              <a:headEnd/>
              <a:tailEnd/>
            </a:ln>
          </p:spPr>
          <p:txBody>
            <a:bodyPr/>
            <a:lstStyle/>
            <a:p>
              <a:pPr algn="ctr"/>
              <a:r>
                <a:rPr lang="en-US" sz="1200" b="1">
                  <a:ea typeface="Myriad Pro Black Cond"/>
                  <a:cs typeface="Times New Roman" pitchFamily="18" charset="0"/>
                </a:rPr>
                <a:t>4</a:t>
              </a:r>
              <a:r>
                <a:rPr lang="en-US" sz="1400" b="1">
                  <a:ea typeface="Myriad Pro Black Cond"/>
                  <a:cs typeface="Times New Roman" pitchFamily="18" charset="0"/>
                </a:rPr>
                <a:t>. IDENTIFY THEMED MESSAGE(S)</a:t>
              </a:r>
              <a:endParaRPr lang="en-US" sz="1400" b="1">
                <a:ea typeface="Myriad Pro Black Cond"/>
                <a:cs typeface="Arial" charset="0"/>
              </a:endParaRPr>
            </a:p>
          </p:txBody>
        </p:sp>
        <p:sp>
          <p:nvSpPr>
            <p:cNvPr id="12" name="Text Box 23"/>
            <p:cNvSpPr txBox="1">
              <a:spLocks noChangeArrowheads="1"/>
            </p:cNvSpPr>
            <p:nvPr/>
          </p:nvSpPr>
          <p:spPr bwMode="auto">
            <a:xfrm>
              <a:off x="4117" y="5197"/>
              <a:ext cx="4140" cy="360"/>
            </a:xfrm>
            <a:prstGeom prst="rect">
              <a:avLst/>
            </a:prstGeom>
            <a:solidFill>
              <a:srgbClr val="FFFFFF"/>
            </a:solidFill>
            <a:ln w="9525">
              <a:noFill/>
              <a:miter lim="800000"/>
              <a:headEnd/>
              <a:tailEnd/>
            </a:ln>
          </p:spPr>
          <p:txBody>
            <a:bodyPr/>
            <a:lstStyle/>
            <a:p>
              <a:pPr algn="ctr"/>
              <a:r>
                <a:rPr lang="en-US" sz="1200" b="1">
                  <a:ea typeface="Myriad Pro Black Cond"/>
                  <a:cs typeface="Times New Roman" pitchFamily="18" charset="0"/>
                </a:rPr>
                <a:t>5. </a:t>
              </a:r>
              <a:r>
                <a:rPr lang="en-US" sz="1400" b="1">
                  <a:ea typeface="Myriad Pro Black Cond"/>
                  <a:cs typeface="Times New Roman" pitchFamily="18" charset="0"/>
                </a:rPr>
                <a:t>DEVELOP MESSAGE STYLES</a:t>
              </a:r>
              <a:endParaRPr lang="en-US" sz="1400" b="1">
                <a:ea typeface="Myriad Pro Black Cond"/>
                <a:cs typeface="Arial" charset="0"/>
              </a:endParaRPr>
            </a:p>
          </p:txBody>
        </p:sp>
        <p:sp>
          <p:nvSpPr>
            <p:cNvPr id="13" name="AutoShape 22"/>
            <p:cNvSpPr>
              <a:spLocks noChangeArrowheads="1"/>
            </p:cNvSpPr>
            <p:nvPr/>
          </p:nvSpPr>
          <p:spPr bwMode="auto">
            <a:xfrm>
              <a:off x="5917" y="3217"/>
              <a:ext cx="72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GB">
                <a:latin typeface="Times New Roman" pitchFamily="18" charset="0"/>
              </a:endParaRPr>
            </a:p>
          </p:txBody>
        </p:sp>
        <p:sp>
          <p:nvSpPr>
            <p:cNvPr id="14" name="AutoShape 21"/>
            <p:cNvSpPr>
              <a:spLocks noChangeArrowheads="1"/>
            </p:cNvSpPr>
            <p:nvPr/>
          </p:nvSpPr>
          <p:spPr bwMode="auto">
            <a:xfrm>
              <a:off x="5917" y="4477"/>
              <a:ext cx="72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GB">
                <a:latin typeface="Times New Roman" pitchFamily="18" charset="0"/>
              </a:endParaRPr>
            </a:p>
          </p:txBody>
        </p:sp>
        <p:sp>
          <p:nvSpPr>
            <p:cNvPr id="15" name="AutoShape 20"/>
            <p:cNvSpPr>
              <a:spLocks noChangeArrowheads="1"/>
            </p:cNvSpPr>
            <p:nvPr/>
          </p:nvSpPr>
          <p:spPr bwMode="auto">
            <a:xfrm>
              <a:off x="3937" y="6277"/>
              <a:ext cx="468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16" name="Text Box 19"/>
            <p:cNvSpPr txBox="1">
              <a:spLocks noChangeArrowheads="1"/>
            </p:cNvSpPr>
            <p:nvPr/>
          </p:nvSpPr>
          <p:spPr bwMode="auto">
            <a:xfrm>
              <a:off x="4297" y="6457"/>
              <a:ext cx="4140" cy="360"/>
            </a:xfrm>
            <a:prstGeom prst="rect">
              <a:avLst/>
            </a:prstGeom>
            <a:solidFill>
              <a:srgbClr val="FFFFFF"/>
            </a:solidFill>
            <a:ln w="9525">
              <a:noFill/>
              <a:miter lim="800000"/>
              <a:headEnd/>
              <a:tailEnd/>
            </a:ln>
          </p:spPr>
          <p:txBody>
            <a:bodyPr/>
            <a:lstStyle/>
            <a:p>
              <a:pPr algn="ctr"/>
              <a:r>
                <a:rPr lang="en-US" sz="1200" b="1">
                  <a:ea typeface="Myriad Pro Black Cond"/>
                  <a:cs typeface="Times New Roman" pitchFamily="18" charset="0"/>
                </a:rPr>
                <a:t>6. </a:t>
              </a:r>
              <a:r>
                <a:rPr lang="en-US" sz="1400" b="1">
                  <a:ea typeface="Myriad Pro Black Cond"/>
                  <a:cs typeface="Times New Roman" pitchFamily="18" charset="0"/>
                </a:rPr>
                <a:t>DEVELOP MEDIA STRATEGY STYLES</a:t>
              </a:r>
              <a:endParaRPr lang="en-US" sz="1400" b="1">
                <a:ea typeface="Myriad Pro Black Cond"/>
                <a:cs typeface="Arial" charset="0"/>
              </a:endParaRPr>
            </a:p>
          </p:txBody>
        </p:sp>
        <p:sp>
          <p:nvSpPr>
            <p:cNvPr id="17" name="Text Box 18"/>
            <p:cNvSpPr txBox="1">
              <a:spLocks noChangeArrowheads="1"/>
            </p:cNvSpPr>
            <p:nvPr/>
          </p:nvSpPr>
          <p:spPr bwMode="auto">
            <a:xfrm>
              <a:off x="4049" y="2395"/>
              <a:ext cx="4520" cy="720"/>
            </a:xfrm>
            <a:prstGeom prst="rect">
              <a:avLst/>
            </a:prstGeom>
            <a:solidFill>
              <a:srgbClr val="FFFFFF"/>
            </a:solidFill>
            <a:ln w="9525">
              <a:noFill/>
              <a:miter lim="800000"/>
              <a:headEnd/>
              <a:tailEnd/>
            </a:ln>
          </p:spPr>
          <p:txBody>
            <a:bodyPr/>
            <a:lstStyle/>
            <a:p>
              <a:r>
                <a:rPr lang="en-US" sz="1200" b="1">
                  <a:ea typeface="Myriad Pro Black Cond"/>
                  <a:cs typeface="Times New Roman" pitchFamily="18" charset="0"/>
                </a:rPr>
                <a:t>3. </a:t>
              </a:r>
              <a:r>
                <a:rPr lang="en-US" sz="1400" b="1">
                  <a:ea typeface="Myriad Pro Black Cond"/>
                  <a:cs typeface="Times New Roman" pitchFamily="18" charset="0"/>
                </a:rPr>
                <a:t>IDENTIFY AND PRIORITIZE TARGET AUDIENCES</a:t>
              </a:r>
              <a:endParaRPr lang="en-US" sz="1400" b="1">
                <a:ea typeface="Myriad Pro Black Cond"/>
                <a:cs typeface="Arial" charset="0"/>
              </a:endParaRPr>
            </a:p>
          </p:txBody>
        </p:sp>
        <p:sp>
          <p:nvSpPr>
            <p:cNvPr id="18" name="AutoShape 17"/>
            <p:cNvSpPr>
              <a:spLocks noChangeArrowheads="1"/>
            </p:cNvSpPr>
            <p:nvPr/>
          </p:nvSpPr>
          <p:spPr bwMode="auto">
            <a:xfrm>
              <a:off x="5917" y="5737"/>
              <a:ext cx="72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GB">
                <a:latin typeface="Times New Roman" pitchFamily="18" charset="0"/>
              </a:endParaRPr>
            </a:p>
          </p:txBody>
        </p:sp>
        <p:sp>
          <p:nvSpPr>
            <p:cNvPr id="19" name="AutoShape 16"/>
            <p:cNvSpPr>
              <a:spLocks noChangeArrowheads="1"/>
            </p:cNvSpPr>
            <p:nvPr/>
          </p:nvSpPr>
          <p:spPr bwMode="auto">
            <a:xfrm>
              <a:off x="5917" y="6997"/>
              <a:ext cx="72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GB">
                <a:latin typeface="Times New Roman" pitchFamily="18" charset="0"/>
              </a:endParaRPr>
            </a:p>
          </p:txBody>
        </p:sp>
        <p:sp>
          <p:nvSpPr>
            <p:cNvPr id="20" name="AutoShape 15"/>
            <p:cNvSpPr>
              <a:spLocks noChangeArrowheads="1"/>
            </p:cNvSpPr>
            <p:nvPr/>
          </p:nvSpPr>
          <p:spPr bwMode="auto">
            <a:xfrm>
              <a:off x="3937" y="7537"/>
              <a:ext cx="468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21" name="Text Box 14"/>
            <p:cNvSpPr txBox="1">
              <a:spLocks noChangeArrowheads="1"/>
            </p:cNvSpPr>
            <p:nvPr/>
          </p:nvSpPr>
          <p:spPr bwMode="auto">
            <a:xfrm>
              <a:off x="4297" y="7717"/>
              <a:ext cx="4140" cy="360"/>
            </a:xfrm>
            <a:prstGeom prst="rect">
              <a:avLst/>
            </a:prstGeom>
            <a:solidFill>
              <a:srgbClr val="FFFFFF"/>
            </a:solidFill>
            <a:ln w="9525">
              <a:noFill/>
              <a:miter lim="800000"/>
              <a:headEnd/>
              <a:tailEnd/>
            </a:ln>
          </p:spPr>
          <p:txBody>
            <a:bodyPr/>
            <a:lstStyle/>
            <a:p>
              <a:pPr algn="ctr"/>
              <a:r>
                <a:rPr lang="en-US" sz="1200" b="1">
                  <a:ea typeface="Myriad Pro Black Cond"/>
                  <a:cs typeface="Times New Roman" pitchFamily="18" charset="0"/>
                </a:rPr>
                <a:t>7. </a:t>
              </a:r>
              <a:r>
                <a:rPr lang="en-US" sz="1400" b="1">
                  <a:ea typeface="Myriad Pro Black Cond"/>
                  <a:cs typeface="Times New Roman" pitchFamily="18" charset="0"/>
                </a:rPr>
                <a:t>PREPARE THE BUDGET</a:t>
              </a:r>
              <a:endParaRPr lang="en-US" sz="1400" b="1">
                <a:ea typeface="Myriad Pro Black Cond"/>
                <a:cs typeface="Arial" charset="0"/>
              </a:endParaRPr>
            </a:p>
          </p:txBody>
        </p:sp>
        <p:sp>
          <p:nvSpPr>
            <p:cNvPr id="22" name="AutoShape 13"/>
            <p:cNvSpPr>
              <a:spLocks noChangeArrowheads="1"/>
            </p:cNvSpPr>
            <p:nvPr/>
          </p:nvSpPr>
          <p:spPr bwMode="auto">
            <a:xfrm>
              <a:off x="3937" y="877"/>
              <a:ext cx="4680" cy="90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23" name="AutoShape 12"/>
            <p:cNvSpPr>
              <a:spLocks noChangeArrowheads="1"/>
            </p:cNvSpPr>
            <p:nvPr/>
          </p:nvSpPr>
          <p:spPr bwMode="auto">
            <a:xfrm>
              <a:off x="5917" y="1777"/>
              <a:ext cx="72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GB">
                <a:latin typeface="Times New Roman" pitchFamily="18" charset="0"/>
              </a:endParaRPr>
            </a:p>
          </p:txBody>
        </p:sp>
        <p:sp>
          <p:nvSpPr>
            <p:cNvPr id="24" name="Text Box 11"/>
            <p:cNvSpPr txBox="1">
              <a:spLocks noChangeArrowheads="1"/>
            </p:cNvSpPr>
            <p:nvPr/>
          </p:nvSpPr>
          <p:spPr bwMode="auto">
            <a:xfrm>
              <a:off x="3969" y="1057"/>
              <a:ext cx="4599" cy="720"/>
            </a:xfrm>
            <a:prstGeom prst="rect">
              <a:avLst/>
            </a:prstGeom>
            <a:solidFill>
              <a:srgbClr val="FFFFFF"/>
            </a:solidFill>
            <a:ln w="9525">
              <a:noFill/>
              <a:miter lim="800000"/>
              <a:headEnd/>
              <a:tailEnd/>
            </a:ln>
          </p:spPr>
          <p:txBody>
            <a:bodyPr/>
            <a:lstStyle/>
            <a:p>
              <a:pPr algn="ctr"/>
              <a:r>
                <a:rPr lang="en-US" sz="1200" b="1">
                  <a:ea typeface="Myriad Pro Black Cond"/>
                  <a:cs typeface="Times New Roman" pitchFamily="18" charset="0"/>
                </a:rPr>
                <a:t>2</a:t>
              </a:r>
              <a:r>
                <a:rPr lang="en-US" sz="1400" b="1">
                  <a:ea typeface="Myriad Pro Black Cond"/>
                  <a:cs typeface="Times New Roman" pitchFamily="18" charset="0"/>
                </a:rPr>
                <a:t>. DEFINE COMMUNICATION OBJECTIVES</a:t>
              </a:r>
              <a:endParaRPr lang="en-US" sz="1400" b="1">
                <a:ea typeface="Myriad Pro Black Cond"/>
                <a:cs typeface="Arial" charset="0"/>
              </a:endParaRPr>
            </a:p>
          </p:txBody>
        </p:sp>
        <p:sp>
          <p:nvSpPr>
            <p:cNvPr id="25" name="AutoShape 10"/>
            <p:cNvSpPr>
              <a:spLocks noChangeArrowheads="1"/>
            </p:cNvSpPr>
            <p:nvPr/>
          </p:nvSpPr>
          <p:spPr bwMode="auto">
            <a:xfrm>
              <a:off x="3937" y="-383"/>
              <a:ext cx="468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26" name="Text Box 9"/>
            <p:cNvSpPr txBox="1">
              <a:spLocks noChangeArrowheads="1"/>
            </p:cNvSpPr>
            <p:nvPr/>
          </p:nvSpPr>
          <p:spPr bwMode="auto">
            <a:xfrm>
              <a:off x="4357" y="-203"/>
              <a:ext cx="4140" cy="360"/>
            </a:xfrm>
            <a:prstGeom prst="rect">
              <a:avLst/>
            </a:prstGeom>
            <a:solidFill>
              <a:srgbClr val="FFFFFF"/>
            </a:solidFill>
            <a:ln w="9525">
              <a:noFill/>
              <a:miter lim="800000"/>
              <a:headEnd/>
              <a:tailEnd/>
            </a:ln>
          </p:spPr>
          <p:txBody>
            <a:bodyPr/>
            <a:lstStyle/>
            <a:p>
              <a:pPr algn="ctr"/>
              <a:r>
                <a:rPr lang="en-US" sz="1200" b="1">
                  <a:ea typeface="Myriad Pro Black Cond"/>
                  <a:cs typeface="Times New Roman" pitchFamily="18" charset="0"/>
                </a:rPr>
                <a:t>1. </a:t>
              </a:r>
              <a:r>
                <a:rPr lang="en-US" sz="1400" b="1">
                  <a:ea typeface="Myriad Pro Black Cond"/>
                  <a:cs typeface="Times New Roman" pitchFamily="18" charset="0"/>
                </a:rPr>
                <a:t>STRATEGIC INTENT</a:t>
              </a:r>
              <a:endParaRPr lang="en-US" sz="1400" b="1">
                <a:ea typeface="Myriad Pro Black Cond"/>
                <a:cs typeface="Arial" charset="0"/>
              </a:endParaRPr>
            </a:p>
          </p:txBody>
        </p:sp>
        <p:sp>
          <p:nvSpPr>
            <p:cNvPr id="27" name="AutoShape 8"/>
            <p:cNvSpPr>
              <a:spLocks noChangeArrowheads="1"/>
            </p:cNvSpPr>
            <p:nvPr/>
          </p:nvSpPr>
          <p:spPr bwMode="auto">
            <a:xfrm>
              <a:off x="5917" y="337"/>
              <a:ext cx="720" cy="54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GB">
                <a:latin typeface="Times New Roman" pitchFamily="18" charset="0"/>
              </a:endParaRPr>
            </a:p>
          </p:txBody>
        </p:sp>
        <p:sp>
          <p:nvSpPr>
            <p:cNvPr id="28" name="AutoShape 7"/>
            <p:cNvSpPr>
              <a:spLocks noChangeArrowheads="1"/>
            </p:cNvSpPr>
            <p:nvPr/>
          </p:nvSpPr>
          <p:spPr bwMode="auto">
            <a:xfrm>
              <a:off x="3037" y="-1283"/>
              <a:ext cx="234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29" name="Text Box 6"/>
            <p:cNvSpPr txBox="1">
              <a:spLocks noChangeArrowheads="1"/>
            </p:cNvSpPr>
            <p:nvPr/>
          </p:nvSpPr>
          <p:spPr bwMode="auto">
            <a:xfrm>
              <a:off x="3217" y="-1103"/>
              <a:ext cx="1980" cy="360"/>
            </a:xfrm>
            <a:prstGeom prst="rect">
              <a:avLst/>
            </a:prstGeom>
            <a:solidFill>
              <a:srgbClr val="FFFFFF"/>
            </a:solidFill>
            <a:ln w="9525">
              <a:noFill/>
              <a:miter lim="800000"/>
              <a:headEnd/>
              <a:tailEnd/>
            </a:ln>
          </p:spPr>
          <p:txBody>
            <a:bodyPr/>
            <a:lstStyle/>
            <a:p>
              <a:pPr algn="ctr"/>
              <a:r>
                <a:rPr lang="en-US" sz="1400" b="1">
                  <a:ea typeface="Myriad Pro Black Cond"/>
                  <a:cs typeface="Times New Roman" pitchFamily="18" charset="0"/>
                </a:rPr>
                <a:t>VISION</a:t>
              </a:r>
              <a:endParaRPr lang="en-US" sz="1400" b="1">
                <a:ea typeface="Myriad Pro Black Cond"/>
                <a:cs typeface="Arial" charset="0"/>
              </a:endParaRPr>
            </a:p>
          </p:txBody>
        </p:sp>
        <p:sp>
          <p:nvSpPr>
            <p:cNvPr id="30" name="AutoShape 5"/>
            <p:cNvSpPr>
              <a:spLocks noChangeArrowheads="1"/>
            </p:cNvSpPr>
            <p:nvPr/>
          </p:nvSpPr>
          <p:spPr bwMode="auto">
            <a:xfrm>
              <a:off x="6997" y="-1283"/>
              <a:ext cx="2340" cy="720"/>
            </a:xfrm>
            <a:prstGeom prst="roundRect">
              <a:avLst>
                <a:gd name="adj" fmla="val 16667"/>
              </a:avLst>
            </a:prstGeom>
            <a:solidFill>
              <a:srgbClr val="FFFFFF"/>
            </a:solidFill>
            <a:ln w="9525">
              <a:solidFill>
                <a:srgbClr val="000000"/>
              </a:solidFill>
              <a:round/>
              <a:headEnd/>
              <a:tailEnd/>
            </a:ln>
          </p:spPr>
          <p:txBody>
            <a:bodyPr/>
            <a:lstStyle/>
            <a:p>
              <a:endParaRPr lang="en-GB">
                <a:latin typeface="Times New Roman" pitchFamily="18" charset="0"/>
              </a:endParaRPr>
            </a:p>
          </p:txBody>
        </p:sp>
        <p:sp>
          <p:nvSpPr>
            <p:cNvPr id="31" name="Text Box 4"/>
            <p:cNvSpPr txBox="1">
              <a:spLocks noChangeArrowheads="1"/>
            </p:cNvSpPr>
            <p:nvPr/>
          </p:nvSpPr>
          <p:spPr bwMode="auto">
            <a:xfrm>
              <a:off x="7177" y="-1103"/>
              <a:ext cx="1980" cy="360"/>
            </a:xfrm>
            <a:prstGeom prst="rect">
              <a:avLst/>
            </a:prstGeom>
            <a:solidFill>
              <a:srgbClr val="FFFFFF"/>
            </a:solidFill>
            <a:ln w="9525">
              <a:noFill/>
              <a:miter lim="800000"/>
              <a:headEnd/>
              <a:tailEnd/>
            </a:ln>
          </p:spPr>
          <p:txBody>
            <a:bodyPr/>
            <a:lstStyle/>
            <a:p>
              <a:pPr algn="ctr"/>
              <a:r>
                <a:rPr lang="en-US" sz="1400" b="1">
                  <a:ea typeface="Myriad Pro Black Cond"/>
                  <a:cs typeface="Times New Roman" pitchFamily="18" charset="0"/>
                </a:rPr>
                <a:t>REPUTATION</a:t>
              </a:r>
              <a:endParaRPr lang="en-US" sz="1400" b="1">
                <a:ea typeface="Myriad Pro Black Cond"/>
                <a:cs typeface="Arial" charset="0"/>
              </a:endParaRPr>
            </a:p>
          </p:txBody>
        </p:sp>
        <p:sp>
          <p:nvSpPr>
            <p:cNvPr id="32" name="Line 3"/>
            <p:cNvSpPr>
              <a:spLocks noChangeShapeType="1"/>
            </p:cNvSpPr>
            <p:nvPr/>
          </p:nvSpPr>
          <p:spPr bwMode="auto">
            <a:xfrm>
              <a:off x="4117" y="-563"/>
              <a:ext cx="540" cy="180"/>
            </a:xfrm>
            <a:prstGeom prst="line">
              <a:avLst/>
            </a:prstGeom>
            <a:noFill/>
            <a:ln w="9525">
              <a:solidFill>
                <a:srgbClr val="000000"/>
              </a:solidFill>
              <a:round/>
              <a:headEnd/>
              <a:tailEnd/>
            </a:ln>
          </p:spPr>
          <p:txBody>
            <a:bodyPr/>
            <a:lstStyle/>
            <a:p>
              <a:endParaRPr lang="en-US"/>
            </a:p>
          </p:txBody>
        </p:sp>
        <p:sp>
          <p:nvSpPr>
            <p:cNvPr id="33" name="Line 2"/>
            <p:cNvSpPr>
              <a:spLocks noChangeShapeType="1"/>
            </p:cNvSpPr>
            <p:nvPr/>
          </p:nvSpPr>
          <p:spPr bwMode="auto">
            <a:xfrm flipH="1">
              <a:off x="7717" y="-563"/>
              <a:ext cx="360" cy="180"/>
            </a:xfrm>
            <a:prstGeom prst="line">
              <a:avLst/>
            </a:prstGeom>
            <a:noFill/>
            <a:ln w="9525">
              <a:solidFill>
                <a:srgbClr val="000000"/>
              </a:solidFill>
              <a:round/>
              <a:headEnd/>
              <a:tailEnd/>
            </a:ln>
          </p:spPr>
          <p:txBody>
            <a:bodyPr/>
            <a:lstStyle/>
            <a:p>
              <a:endParaRPr lang="en-US"/>
            </a:p>
          </p:txBody>
        </p:sp>
      </p:grpSp>
    </p:spTree>
    <p:extLst>
      <p:ext uri="{BB962C8B-B14F-4D97-AF65-F5344CB8AC3E}">
        <p14:creationId xmlns:p14="http://schemas.microsoft.com/office/powerpoint/2010/main" val="3534866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br>
              <a:rPr lang="en-GB" dirty="0">
                <a:solidFill>
                  <a:schemeClr val="tx1"/>
                </a:solidFill>
              </a:rPr>
            </a:br>
            <a:r>
              <a:rPr lang="en-GB" dirty="0" smtClean="0">
                <a:solidFill>
                  <a:schemeClr val="tx1"/>
                </a:solidFill>
              </a:rPr>
              <a:t>Programmes </a:t>
            </a:r>
            <a:r>
              <a:rPr lang="en-GB" dirty="0">
                <a:solidFill>
                  <a:schemeClr val="tx1"/>
                </a:solidFill>
              </a:rPr>
              <a:t>and </a:t>
            </a:r>
            <a:r>
              <a:rPr lang="en-GB" dirty="0" smtClean="0">
                <a:solidFill>
                  <a:schemeClr val="tx1"/>
                </a:solidFill>
              </a:rPr>
              <a:t>Campaigns: 2 </a:t>
            </a:r>
            <a:endParaRPr lang="en-GB" dirty="0">
              <a:solidFill>
                <a:schemeClr val="tx1"/>
              </a:solidFill>
            </a:endParaRPr>
          </a:p>
        </p:txBody>
      </p:sp>
      <p:sp>
        <p:nvSpPr>
          <p:cNvPr id="3" name="Content Placeholder 2"/>
          <p:cNvSpPr>
            <a:spLocks noGrp="1"/>
          </p:cNvSpPr>
          <p:nvPr>
            <p:ph idx="1"/>
          </p:nvPr>
        </p:nvSpPr>
        <p:spPr/>
        <p:txBody>
          <a:bodyPr>
            <a:normAutofit/>
          </a:bodyPr>
          <a:lstStyle/>
          <a:p>
            <a:endParaRPr lang="en-GB" dirty="0" smtClean="0"/>
          </a:p>
          <a:p>
            <a:r>
              <a:rPr lang="en-GB" dirty="0" smtClean="0">
                <a:solidFill>
                  <a:schemeClr val="tx1"/>
                </a:solidFill>
              </a:rPr>
              <a:t>Step </a:t>
            </a:r>
            <a:r>
              <a:rPr lang="en-GB" dirty="0">
                <a:solidFill>
                  <a:schemeClr val="tx1"/>
                </a:solidFill>
              </a:rPr>
              <a:t>2: Define communication objectives</a:t>
            </a:r>
          </a:p>
          <a:p>
            <a:pPr lvl="1">
              <a:lnSpc>
                <a:spcPct val="150000"/>
              </a:lnSpc>
            </a:pPr>
            <a:r>
              <a:rPr lang="en-GB" sz="2000" dirty="0"/>
              <a:t>Appeal to stakeholders with a particular message </a:t>
            </a:r>
            <a:r>
              <a:rPr lang="en-GB" sz="2000" dirty="0" smtClean="0"/>
              <a:t>so </a:t>
            </a:r>
            <a:r>
              <a:rPr lang="en-GB" sz="2000" dirty="0"/>
              <a:t>that they react favourably to it and change or consolidate a specific supportive behaviour towards the </a:t>
            </a:r>
            <a:r>
              <a:rPr lang="en-GB" sz="2000" dirty="0" smtClean="0"/>
              <a:t>organization.</a:t>
            </a:r>
          </a:p>
          <a:p>
            <a:pPr lvl="1">
              <a:lnSpc>
                <a:spcPct val="150000"/>
              </a:lnSpc>
            </a:pPr>
            <a:r>
              <a:rPr lang="en-GB" sz="2000" dirty="0" smtClean="0"/>
              <a:t>Should </a:t>
            </a:r>
            <a:r>
              <a:rPr lang="en-GB" sz="2000" dirty="0"/>
              <a:t>be as tightly defined as possible:</a:t>
            </a:r>
          </a:p>
          <a:p>
            <a:pPr marL="457200" lvl="1" indent="0" fontAlgn="auto">
              <a:lnSpc>
                <a:spcPct val="150000"/>
              </a:lnSpc>
              <a:spcBef>
                <a:spcPts val="0"/>
              </a:spcBef>
              <a:spcAft>
                <a:spcPts val="0"/>
              </a:spcAft>
              <a:buNone/>
              <a:defRPr/>
            </a:pPr>
            <a:endParaRPr lang="en-GB" sz="2000" dirty="0"/>
          </a:p>
          <a:p>
            <a:endParaRPr lang="en-GB" dirty="0"/>
          </a:p>
          <a:p>
            <a:endParaRPr lang="en-GB" dirty="0"/>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38" t="30587" b="29457"/>
          <a:stretch/>
        </p:blipFill>
        <p:spPr bwMode="auto">
          <a:xfrm>
            <a:off x="971600" y="4579723"/>
            <a:ext cx="7296485" cy="16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3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solidFill>
                  <a:schemeClr val="tx1"/>
                </a:solidFill>
              </a:rPr>
              <a:t>Planning and Executing </a:t>
            </a:r>
            <a:br>
              <a:rPr lang="en-GB" dirty="0">
                <a:solidFill>
                  <a:schemeClr val="tx1"/>
                </a:solidFill>
              </a:rPr>
            </a:br>
            <a:r>
              <a:rPr lang="en-GB" dirty="0" smtClean="0">
                <a:solidFill>
                  <a:schemeClr val="tx1"/>
                </a:solidFill>
              </a:rPr>
              <a:t>Programmes </a:t>
            </a:r>
            <a:r>
              <a:rPr lang="en-GB" dirty="0">
                <a:solidFill>
                  <a:schemeClr val="tx1"/>
                </a:solidFill>
              </a:rPr>
              <a:t>and </a:t>
            </a:r>
            <a:r>
              <a:rPr lang="en-GB" dirty="0" smtClean="0">
                <a:solidFill>
                  <a:schemeClr val="tx1"/>
                </a:solidFill>
              </a:rPr>
              <a:t>Campaigns: </a:t>
            </a:r>
            <a:r>
              <a:rPr lang="en-GB" dirty="0" smtClean="0"/>
              <a:t>3 </a:t>
            </a:r>
            <a:endParaRPr lang="en-GB" dirty="0"/>
          </a:p>
        </p:txBody>
      </p:sp>
      <p:sp>
        <p:nvSpPr>
          <p:cNvPr id="3" name="Content Placeholder 2"/>
          <p:cNvSpPr>
            <a:spLocks noGrp="1"/>
          </p:cNvSpPr>
          <p:nvPr>
            <p:ph idx="1"/>
          </p:nvPr>
        </p:nvSpPr>
        <p:spPr>
          <a:xfrm>
            <a:off x="467544" y="1988840"/>
            <a:ext cx="8229600" cy="4525963"/>
          </a:xfrm>
        </p:spPr>
        <p:txBody>
          <a:bodyPr/>
          <a:lstStyle/>
          <a:p>
            <a:r>
              <a:rPr lang="en-GB" dirty="0">
                <a:solidFill>
                  <a:schemeClr val="tx1"/>
                </a:solidFill>
              </a:rPr>
              <a:t>Step 3: Identify and prioritize target audiences</a:t>
            </a:r>
          </a:p>
          <a:p>
            <a:pPr lvl="1"/>
            <a:r>
              <a:rPr lang="en-GB" dirty="0"/>
              <a:t>Use the stakeholder salience model and the </a:t>
            </a:r>
            <a:r>
              <a:rPr lang="en-GB" dirty="0" smtClean="0"/>
              <a:t>power–interest </a:t>
            </a:r>
            <a:r>
              <a:rPr lang="en-GB" dirty="0"/>
              <a:t>matrix (Chapter 3) to identify the most important stakeholder groups.</a:t>
            </a:r>
          </a:p>
          <a:p>
            <a:pPr lvl="1"/>
            <a:r>
              <a:rPr lang="en-GB" dirty="0"/>
              <a:t>Segment those groups into more specific target audiences that are prioritized for a particular </a:t>
            </a:r>
            <a:r>
              <a:rPr lang="en-GB" dirty="0" smtClean="0"/>
              <a:t>programme </a:t>
            </a:r>
            <a:r>
              <a:rPr lang="en-GB" dirty="0"/>
              <a:t>or campaign.</a:t>
            </a:r>
          </a:p>
          <a:p>
            <a:endParaRPr lang="en-GB" dirty="0"/>
          </a:p>
        </p:txBody>
      </p:sp>
    </p:spTree>
    <p:extLst>
      <p:ext uri="{BB962C8B-B14F-4D97-AF65-F5344CB8AC3E}">
        <p14:creationId xmlns:p14="http://schemas.microsoft.com/office/powerpoint/2010/main" val="2125462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Stakeholder Salience Model</a:t>
            </a:r>
            <a:endParaRPr lang="en-GB" dirty="0">
              <a:solidFill>
                <a:schemeClr val="tx1"/>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3187422164"/>
              </p:ext>
            </p:extLst>
          </p:nvPr>
        </p:nvGraphicFramePr>
        <p:xfrm>
          <a:off x="611560" y="1844824"/>
          <a:ext cx="7480523" cy="4738117"/>
        </p:xfrm>
        <a:graphic>
          <a:graphicData uri="http://schemas.openxmlformats.org/presentationml/2006/ole">
            <mc:AlternateContent xmlns:mc="http://schemas.openxmlformats.org/markup-compatibility/2006">
              <mc:Choice xmlns:v="urn:schemas-microsoft-com:vml" Requires="v">
                <p:oleObj spid="_x0000_s4106" name="Picture" r:id="rId3" imgW="7286244" imgH="5315712" progId="Word.Picture.8">
                  <p:embed/>
                </p:oleObj>
              </mc:Choice>
              <mc:Fallback>
                <p:oleObj name="Picture" r:id="rId3" imgW="7286244" imgH="5315712" progId="Word.Picture.8">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844824"/>
                        <a:ext cx="7480523" cy="47381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2123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chemeClr val="tx1"/>
                </a:solidFill>
              </a:rPr>
              <a:t>P</a:t>
            </a:r>
            <a:r>
              <a:rPr lang="en-GB" dirty="0" smtClean="0">
                <a:solidFill>
                  <a:schemeClr val="tx1"/>
                </a:solidFill>
              </a:rPr>
              <a:t>ower–Interest Matrix</a:t>
            </a:r>
            <a:endParaRPr lang="en-GB" dirty="0">
              <a:solidFill>
                <a:schemeClr val="tx1"/>
              </a:solidFill>
            </a:endParaRPr>
          </a:p>
        </p:txBody>
      </p:sp>
      <p:sp>
        <p:nvSpPr>
          <p:cNvPr id="3" name="Content Placeholder 2"/>
          <p:cNvSpPr>
            <a:spLocks noGrp="1"/>
          </p:cNvSpPr>
          <p:nvPr>
            <p:ph idx="1"/>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556792"/>
            <a:ext cx="8746421" cy="4632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13106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1461</TotalTime>
  <Words>624</Words>
  <Application>Microsoft Office PowerPoint</Application>
  <PresentationFormat>On-screen Show (4:3)</PresentationFormat>
  <Paragraphs>70</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blank</vt:lpstr>
      <vt:lpstr>Picture</vt:lpstr>
      <vt:lpstr>Chapter 6:  Strategic Planning and Campaign Management</vt:lpstr>
      <vt:lpstr>Overview</vt:lpstr>
      <vt:lpstr>Definitions</vt:lpstr>
      <vt:lpstr>Planning and Executing  Programmes and Campaigns: 1 </vt:lpstr>
      <vt:lpstr>Strategic intent</vt:lpstr>
      <vt:lpstr>Planning and Executing  Programmes and Campaigns: 2 </vt:lpstr>
      <vt:lpstr>Planning and Executing  Programmes and Campaigns: 3 </vt:lpstr>
      <vt:lpstr>Stakeholder Salience Model</vt:lpstr>
      <vt:lpstr>Power–Interest Matrix</vt:lpstr>
      <vt:lpstr>Planning and Executing  Programmes and Campaigns: 4 </vt:lpstr>
      <vt:lpstr>Planning and Executing  Programmes and Campaigns: 5 </vt:lpstr>
      <vt:lpstr>Planning and Executing  Programmes and Campaigns: 6</vt:lpstr>
      <vt:lpstr>Planning and Executing Programmes and Campaigns  </vt:lpstr>
      <vt:lpstr>Theories on Effective Messages  and Persuasion</vt:lpstr>
      <vt:lpstr>The hierarchy of effects  model</vt:lpstr>
      <vt:lpstr>Alternatives to the hierarchy of effects theory</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eng4ckc</dc:creator>
  <cp:lastModifiedBy>Zainah</cp:lastModifiedBy>
  <cp:revision>89</cp:revision>
  <dcterms:created xsi:type="dcterms:W3CDTF">2013-12-04T19:13:27Z</dcterms:created>
  <dcterms:modified xsi:type="dcterms:W3CDTF">2015-06-09T12:27:48Z</dcterms:modified>
</cp:coreProperties>
</file>