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80" r:id="rId3"/>
    <p:sldId id="281" r:id="rId4"/>
    <p:sldId id="282" r:id="rId5"/>
    <p:sldId id="285" r:id="rId6"/>
    <p:sldId id="286" r:id="rId7"/>
    <p:sldId id="284" r:id="rId8"/>
    <p:sldId id="287" r:id="rId9"/>
    <p:sldId id="288" r:id="rId10"/>
    <p:sldId id="283" r:id="rId11"/>
    <p:sldId id="263" r:id="rId12"/>
    <p:sldId id="269" r:id="rId13"/>
    <p:sldId id="264" r:id="rId14"/>
    <p:sldId id="265" r:id="rId15"/>
    <p:sldId id="270" r:id="rId16"/>
    <p:sldId id="271" r:id="rId17"/>
    <p:sldId id="272" r:id="rId18"/>
    <p:sldId id="273" r:id="rId19"/>
    <p:sldId id="277" r:id="rId20"/>
    <p:sldId id="278" r:id="rId21"/>
    <p:sldId id="279" r:id="rId22"/>
    <p:sldId id="266" r:id="rId23"/>
    <p:sldId id="267" r:id="rId24"/>
    <p:sldId id="268" r:id="rId25"/>
    <p:sldId id="274" r:id="rId26"/>
    <p:sldId id="275" r:id="rId27"/>
    <p:sldId id="276" r:id="rId28"/>
    <p:sldId id="289" r:id="rId29"/>
    <p:sldId id="257" r:id="rId30"/>
    <p:sldId id="258" r:id="rId31"/>
    <p:sldId id="259" r:id="rId32"/>
    <p:sldId id="260" r:id="rId33"/>
    <p:sldId id="26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15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A467D-2042-4298-B124-0D192D30DCE4}" type="datetimeFigureOut">
              <a:rPr lang="en-GB" smtClean="0"/>
              <a:pPr/>
              <a:t>10/01/2016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1AC6D-2E01-45DD-A3B1-A76502471EDA}" type="slidenum">
              <a:rPr lang="en-GB" smtClean="0"/>
              <a:pPr/>
              <a:t>‹#›</a:t>
            </a:fld>
            <a:endParaRPr lang="en-GB"/>
          </a:p>
        </p:txBody>
      </p:sp>
    </p:spTree>
    <p:extLst>
      <p:ext uri="{BB962C8B-B14F-4D97-AF65-F5344CB8AC3E}">
        <p14:creationId xmlns:p14="http://schemas.microsoft.com/office/powerpoint/2010/main" xmlns="" val="260257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31AC6D-2E01-45DD-A3B1-A76502471EDA}" type="slidenum">
              <a:rPr lang="en-GB" smtClean="0"/>
              <a:pPr/>
              <a:t>1</a:t>
            </a:fld>
            <a:endParaRPr lang="en-GB"/>
          </a:p>
        </p:txBody>
      </p:sp>
    </p:spTree>
    <p:extLst>
      <p:ext uri="{BB962C8B-B14F-4D97-AF65-F5344CB8AC3E}">
        <p14:creationId xmlns:p14="http://schemas.microsoft.com/office/powerpoint/2010/main" xmlns="" val="434683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6407ADD-02AA-423D-8064-4ECDAE0F2C68}" type="datetimeFigureOut">
              <a:rPr lang="en-GB" smtClean="0"/>
              <a:pPr/>
              <a:t>10/01/2016</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1362543-CB06-4F4D-9DBC-0D9614BBBF6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407ADD-02AA-423D-8064-4ECDAE0F2C68}" type="datetimeFigureOut">
              <a:rPr lang="en-GB" smtClean="0"/>
              <a:pPr/>
              <a:t>10/01/2016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1362543-CB06-4F4D-9DBC-0D9614BBBF6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407ADD-02AA-423D-8064-4ECDAE0F2C68}" type="datetimeFigureOut">
              <a:rPr lang="en-GB" smtClean="0"/>
              <a:pPr/>
              <a:t>10/01/2016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1362543-CB06-4F4D-9DBC-0D9614BBBF6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407ADD-02AA-423D-8064-4ECDAE0F2C68}" type="datetimeFigureOut">
              <a:rPr lang="en-GB" smtClean="0"/>
              <a:pPr/>
              <a:t>10/01/2016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1362543-CB06-4F4D-9DBC-0D9614BBBF69}"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6407ADD-02AA-423D-8064-4ECDAE0F2C68}" type="datetimeFigureOut">
              <a:rPr lang="en-GB" smtClean="0"/>
              <a:pPr/>
              <a:t>10/01/2016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1362543-CB06-4F4D-9DBC-0D9614BBBF69}"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407ADD-02AA-423D-8064-4ECDAE0F2C68}" type="datetimeFigureOut">
              <a:rPr lang="en-GB" smtClean="0"/>
              <a:pPr/>
              <a:t>10/01/2016</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1362543-CB06-4F4D-9DBC-0D9614BBBF69}"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6407ADD-02AA-423D-8064-4ECDAE0F2C68}" type="datetimeFigureOut">
              <a:rPr lang="en-GB" smtClean="0"/>
              <a:pPr/>
              <a:t>10/01/2016</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D1362543-CB06-4F4D-9DBC-0D9614BBBF69}"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6407ADD-02AA-423D-8064-4ECDAE0F2C68}" type="datetimeFigureOut">
              <a:rPr lang="en-GB" smtClean="0"/>
              <a:pPr/>
              <a:t>10/01/2016</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D1362543-CB06-4F4D-9DBC-0D9614BBBF69}"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6407ADD-02AA-423D-8064-4ECDAE0F2C68}" type="datetimeFigureOut">
              <a:rPr lang="en-GB" smtClean="0"/>
              <a:pPr/>
              <a:t>10/01/2016</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D1362543-CB06-4F4D-9DBC-0D9614BBBF6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6407ADD-02AA-423D-8064-4ECDAE0F2C68}" type="datetimeFigureOut">
              <a:rPr lang="en-GB" smtClean="0"/>
              <a:pPr/>
              <a:t>10/01/2016</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1362543-CB06-4F4D-9DBC-0D9614BBBF69}"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6407ADD-02AA-423D-8064-4ECDAE0F2C68}" type="datetimeFigureOut">
              <a:rPr lang="en-GB" smtClean="0"/>
              <a:pPr/>
              <a:t>10/01/2016</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1362543-CB06-4F4D-9DBC-0D9614BBBF69}"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6407ADD-02AA-423D-8064-4ECDAE0F2C68}" type="datetimeFigureOut">
              <a:rPr lang="en-GB" smtClean="0"/>
              <a:pPr/>
              <a:t>10/01/2016</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1362543-CB06-4F4D-9DBC-0D9614BBBF6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ocialmediaexaminer.com/tag/facebook/" TargetMode="External"/><Relationship Id="rId2" Type="http://schemas.openxmlformats.org/officeDocument/2006/relationships/hyperlink" Target="http://www.socialmediaexaminer.com/tag/twitter/" TargetMode="External"/><Relationship Id="rId1" Type="http://schemas.openxmlformats.org/officeDocument/2006/relationships/slideLayout" Target="../slideLayouts/slideLayout2.xml"/><Relationship Id="rId4" Type="http://schemas.openxmlformats.org/officeDocument/2006/relationships/hyperlink" Target="http://www.socialmediaexaminer.com/tag/linkedi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gn="just"/>
            <a:r>
              <a:rPr lang="en-GB" dirty="0"/>
              <a:t>Social media is the collective of online communications channels dedicated to community-based input, interaction, content-sharing and collaboration. Websites and applications </a:t>
            </a:r>
            <a:r>
              <a:rPr lang="en-GB" dirty="0" smtClean="0"/>
              <a:t>dedicated to</a:t>
            </a:r>
            <a:r>
              <a:rPr lang="en-GB" dirty="0"/>
              <a:t> </a:t>
            </a:r>
            <a:r>
              <a:rPr lang="en-GB" u="sng" dirty="0"/>
              <a:t>forums,</a:t>
            </a:r>
            <a:r>
              <a:rPr lang="en-GB" dirty="0"/>
              <a:t> </a:t>
            </a:r>
            <a:r>
              <a:rPr lang="en-GB" u="sng" dirty="0">
                <a:solidFill>
                  <a:srgbClr val="FF0000"/>
                </a:solidFill>
              </a:rPr>
              <a:t>microblogging</a:t>
            </a:r>
            <a:r>
              <a:rPr lang="en-GB" dirty="0"/>
              <a:t>, </a:t>
            </a:r>
            <a:r>
              <a:rPr lang="en-GB" u="sng" dirty="0">
                <a:solidFill>
                  <a:srgbClr val="FF0000"/>
                </a:solidFill>
              </a:rPr>
              <a:t>social networking</a:t>
            </a:r>
            <a:r>
              <a:rPr lang="en-GB" dirty="0"/>
              <a:t>,  </a:t>
            </a:r>
            <a:r>
              <a:rPr lang="en-GB" dirty="0" smtClean="0"/>
              <a:t>and</a:t>
            </a:r>
            <a:r>
              <a:rPr lang="en-GB" dirty="0"/>
              <a:t> </a:t>
            </a:r>
            <a:r>
              <a:rPr lang="en-GB" u="sng" dirty="0">
                <a:solidFill>
                  <a:srgbClr val="FF0000"/>
                </a:solidFill>
              </a:rPr>
              <a:t>wiki</a:t>
            </a:r>
            <a:r>
              <a:rPr lang="en-GB" dirty="0">
                <a:solidFill>
                  <a:srgbClr val="FF0000"/>
                </a:solidFill>
              </a:rPr>
              <a:t>s</a:t>
            </a:r>
            <a:r>
              <a:rPr lang="en-GB" dirty="0"/>
              <a:t> are among the different types of social media.</a:t>
            </a:r>
          </a:p>
        </p:txBody>
      </p:sp>
      <p:sp>
        <p:nvSpPr>
          <p:cNvPr id="2" name="Title 1"/>
          <p:cNvSpPr>
            <a:spLocks noGrp="1"/>
          </p:cNvSpPr>
          <p:nvPr>
            <p:ph type="title"/>
          </p:nvPr>
        </p:nvSpPr>
        <p:spPr>
          <a:xfrm>
            <a:off x="467544" y="260648"/>
            <a:ext cx="8229600" cy="1143000"/>
          </a:xfrm>
        </p:spPr>
        <p:txBody>
          <a:bodyPr/>
          <a:lstStyle/>
          <a:p>
            <a:r>
              <a:rPr lang="en-GB" dirty="0" smtClean="0"/>
              <a:t>Social media </a:t>
            </a:r>
            <a:endParaRPr lang="en-GB" dirty="0"/>
          </a:p>
        </p:txBody>
      </p:sp>
    </p:spTree>
    <p:extLst>
      <p:ext uri="{BB962C8B-B14F-4D97-AF65-F5344CB8AC3E}">
        <p14:creationId xmlns:p14="http://schemas.microsoft.com/office/powerpoint/2010/main" xmlns="" val="2026674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dirty="0"/>
              <a:t>The reason you want to </a:t>
            </a:r>
            <a:r>
              <a:rPr lang="en-GB" b="1" dirty="0"/>
              <a:t>control several of your first page search results</a:t>
            </a:r>
            <a:r>
              <a:rPr lang="en-GB" dirty="0"/>
              <a:t> is if a crisis strikes and you have set up several social channels, your brand will have plenty of platforms ranking well to disseminate your message.</a:t>
            </a:r>
          </a:p>
          <a:p>
            <a:r>
              <a:rPr lang="en-GB" dirty="0"/>
              <a:t>These branded channels help push down negative or competitor results that you don’t want representing your brand.</a:t>
            </a:r>
          </a:p>
          <a:p>
            <a:r>
              <a:rPr lang="en-GB" dirty="0"/>
              <a:t>Creating social media profiles has given people the channels to voice their joys and complaints about your company. Owning your social media profiles can help you better </a:t>
            </a:r>
            <a:r>
              <a:rPr lang="en-GB" b="1" dirty="0"/>
              <a:t>control and manage the conversation</a:t>
            </a:r>
            <a:r>
              <a:rPr lang="en-GB" dirty="0"/>
              <a:t>, so you can </a:t>
            </a:r>
            <a:r>
              <a:rPr lang="en-GB" b="1" dirty="0"/>
              <a:t>respond in a timely manner</a:t>
            </a:r>
            <a:r>
              <a:rPr lang="en-GB" dirty="0"/>
              <a:t>.</a:t>
            </a:r>
          </a:p>
          <a:p>
            <a:r>
              <a:rPr lang="en-GB" dirty="0"/>
              <a:t>If you aren’t marketing with social media, those conversations are going to happen on other channels that may prohibit you from getting involved in the conversation.</a:t>
            </a:r>
          </a:p>
          <a:p>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xmlns="" val="887814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Social </a:t>
            </a:r>
            <a:r>
              <a:rPr lang="en-GB" dirty="0" smtClean="0"/>
              <a:t>Connections: </a:t>
            </a:r>
            <a:r>
              <a:rPr lang="en-GB" dirty="0" err="1" smtClean="0"/>
              <a:t>facebook</a:t>
            </a:r>
            <a:r>
              <a:rPr lang="en-GB" dirty="0" smtClean="0"/>
              <a:t>/</a:t>
            </a:r>
            <a:r>
              <a:rPr lang="en-GB" dirty="0" err="1" smtClean="0"/>
              <a:t>instagram</a:t>
            </a:r>
            <a:r>
              <a:rPr lang="en-GB" dirty="0" smtClean="0"/>
              <a:t>/twitter</a:t>
            </a:r>
          </a:p>
          <a:p>
            <a:r>
              <a:rPr lang="en-GB" dirty="0"/>
              <a:t>Multimedia </a:t>
            </a:r>
            <a:r>
              <a:rPr lang="en-GB" dirty="0" smtClean="0"/>
              <a:t>Sharing: you tube </a:t>
            </a:r>
          </a:p>
          <a:p>
            <a:r>
              <a:rPr lang="en-GB" dirty="0" smtClean="0"/>
              <a:t>Professional: </a:t>
            </a:r>
            <a:r>
              <a:rPr lang="en-GB" dirty="0" err="1" smtClean="0"/>
              <a:t>Linkdin</a:t>
            </a:r>
            <a:r>
              <a:rPr lang="en-GB" dirty="0" smtClean="0"/>
              <a:t> </a:t>
            </a:r>
          </a:p>
          <a:p>
            <a:r>
              <a:rPr lang="en-GB" dirty="0" smtClean="0"/>
              <a:t>Informational: Informational </a:t>
            </a:r>
            <a:r>
              <a:rPr lang="en-GB" dirty="0"/>
              <a:t>communities are made up of people seeking answers to everyday problems. </a:t>
            </a:r>
            <a:r>
              <a:rPr lang="en-GB" dirty="0" smtClean="0"/>
              <a:t>Super </a:t>
            </a:r>
            <a:r>
              <a:rPr lang="en-GB" dirty="0"/>
              <a:t>Green </a:t>
            </a:r>
            <a:r>
              <a:rPr lang="en-GB" dirty="0" smtClean="0"/>
              <a:t>Me</a:t>
            </a:r>
            <a:endParaRPr lang="en-GB" dirty="0"/>
          </a:p>
          <a:p>
            <a:endParaRPr lang="en-GB" dirty="0"/>
          </a:p>
          <a:p>
            <a:endParaRPr lang="en-GB" dirty="0"/>
          </a:p>
          <a:p>
            <a:endParaRPr lang="en-GB" dirty="0"/>
          </a:p>
        </p:txBody>
      </p:sp>
      <p:sp>
        <p:nvSpPr>
          <p:cNvPr id="2" name="Title 1"/>
          <p:cNvSpPr>
            <a:spLocks noGrp="1"/>
          </p:cNvSpPr>
          <p:nvPr>
            <p:ph type="title"/>
          </p:nvPr>
        </p:nvSpPr>
        <p:spPr/>
        <p:txBody>
          <a:bodyPr>
            <a:normAutofit fontScale="90000"/>
          </a:bodyPr>
          <a:lstStyle/>
          <a:p>
            <a:r>
              <a:rPr lang="en-GB" dirty="0" smtClean="0"/>
              <a:t>Seven Major Social Network Categories</a:t>
            </a:r>
            <a:endParaRPr lang="en-GB" dirty="0"/>
          </a:p>
        </p:txBody>
      </p:sp>
    </p:spTree>
    <p:extLst>
      <p:ext uri="{BB962C8B-B14F-4D97-AF65-F5344CB8AC3E}">
        <p14:creationId xmlns:p14="http://schemas.microsoft.com/office/powerpoint/2010/main" xmlns="" val="3959118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0582" b="4843"/>
          <a:stretch/>
        </p:blipFill>
        <p:spPr bwMode="auto">
          <a:xfrm>
            <a:off x="683568" y="260648"/>
            <a:ext cx="7915521" cy="56166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50060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Educational: </a:t>
            </a:r>
            <a:r>
              <a:rPr lang="en-GB" dirty="0"/>
              <a:t>The Student Room: UK-based student community featuring a moderated message board and useful resources related to school</a:t>
            </a:r>
          </a:p>
          <a:p>
            <a:endParaRPr lang="en-GB" dirty="0"/>
          </a:p>
          <a:p>
            <a:endParaRPr lang="en-GB" dirty="0"/>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xmlns="" val="2319093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Think of each one of these networks as a party </a:t>
            </a:r>
          </a:p>
          <a:p>
            <a:r>
              <a:rPr lang="en-GB" dirty="0" smtClean="0"/>
              <a:t>While some people like one kind of parties </a:t>
            </a:r>
          </a:p>
          <a:p>
            <a:r>
              <a:rPr lang="en-GB" dirty="0" smtClean="0"/>
              <a:t>Other people like to be everywhere !</a:t>
            </a:r>
            <a:endParaRPr lang="en-GB" dirty="0"/>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xmlns="" val="251565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0436" b="4770"/>
          <a:stretch/>
        </p:blipFill>
        <p:spPr bwMode="auto">
          <a:xfrm>
            <a:off x="546958" y="404664"/>
            <a:ext cx="8050083" cy="55446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66892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1049" b="5076"/>
          <a:stretch/>
        </p:blipFill>
        <p:spPr bwMode="auto">
          <a:xfrm>
            <a:off x="539552" y="476672"/>
            <a:ext cx="8050083" cy="52565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16182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0404" b="5108"/>
          <a:stretch/>
        </p:blipFill>
        <p:spPr bwMode="auto">
          <a:xfrm>
            <a:off x="683568" y="404664"/>
            <a:ext cx="8050083" cy="5328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2503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0715" b="5410"/>
          <a:stretch/>
        </p:blipFill>
        <p:spPr bwMode="auto">
          <a:xfrm>
            <a:off x="467544" y="548680"/>
            <a:ext cx="8050083" cy="4824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58224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7012" b="8552"/>
          <a:stretch/>
        </p:blipFill>
        <p:spPr bwMode="auto">
          <a:xfrm>
            <a:off x="611560" y="548680"/>
            <a:ext cx="8050083" cy="51845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5630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a:t>People have always said good – and bad – things about brands, and now that social media has risen in popularity, it means people have another platform to talk about your company and products/services. The major difference, however, is in the viral nature of this platform. When someone mentions your brand in social media, there is much more potential for other people to notice, and </a:t>
            </a:r>
            <a:r>
              <a:rPr lang="en-GB" dirty="0" err="1"/>
              <a:t>it‟s</a:t>
            </a:r>
            <a:r>
              <a:rPr lang="en-GB" dirty="0"/>
              <a:t> monumentally easier for conversations to spread much more quickly and easily. </a:t>
            </a:r>
          </a:p>
        </p:txBody>
      </p:sp>
      <p:sp>
        <p:nvSpPr>
          <p:cNvPr id="3" name="Title 2"/>
          <p:cNvSpPr>
            <a:spLocks noGrp="1"/>
          </p:cNvSpPr>
          <p:nvPr>
            <p:ph type="title"/>
          </p:nvPr>
        </p:nvSpPr>
        <p:spPr/>
        <p:txBody>
          <a:bodyPr>
            <a:normAutofit fontScale="90000"/>
          </a:bodyPr>
          <a:lstStyle/>
          <a:p>
            <a:r>
              <a:rPr lang="en-GB" dirty="0"/>
              <a:t>Why Social Media Participation is Critical for PR</a:t>
            </a:r>
          </a:p>
        </p:txBody>
      </p:sp>
    </p:spTree>
    <p:extLst>
      <p:ext uri="{BB962C8B-B14F-4D97-AF65-F5344CB8AC3E}">
        <p14:creationId xmlns:p14="http://schemas.microsoft.com/office/powerpoint/2010/main" xmlns="" val="2145763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1171" b="4906"/>
          <a:stretch/>
        </p:blipFill>
        <p:spPr bwMode="auto">
          <a:xfrm>
            <a:off x="755576" y="404664"/>
            <a:ext cx="8050083" cy="54726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22016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0671" b="5407"/>
          <a:stretch/>
        </p:blipFill>
        <p:spPr bwMode="auto">
          <a:xfrm>
            <a:off x="683568" y="332656"/>
            <a:ext cx="8050083" cy="540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49896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Wiki is a </a:t>
            </a:r>
            <a:r>
              <a:rPr lang="en-GB" dirty="0"/>
              <a:t>website or database developed collaboratively by a community of users, allowing any user to add and edit content.</a:t>
            </a:r>
          </a:p>
          <a:p>
            <a:r>
              <a:rPr lang="en-GB" dirty="0" smtClean="0"/>
              <a:t>As a result I as an organization can write an auto biography and edit what other people wrote about my organization !! </a:t>
            </a:r>
            <a:endParaRPr lang="en-GB" dirty="0"/>
          </a:p>
        </p:txBody>
      </p:sp>
      <p:sp>
        <p:nvSpPr>
          <p:cNvPr id="2" name="Title 1"/>
          <p:cNvSpPr>
            <a:spLocks noGrp="1"/>
          </p:cNvSpPr>
          <p:nvPr>
            <p:ph type="title"/>
          </p:nvPr>
        </p:nvSpPr>
        <p:spPr/>
        <p:txBody>
          <a:bodyPr/>
          <a:lstStyle/>
          <a:p>
            <a:r>
              <a:rPr lang="en-GB" dirty="0" smtClean="0"/>
              <a:t>Wikis </a:t>
            </a:r>
            <a:endParaRPr lang="en-GB" dirty="0"/>
          </a:p>
        </p:txBody>
      </p:sp>
    </p:spTree>
    <p:extLst>
      <p:ext uri="{BB962C8B-B14F-4D97-AF65-F5344CB8AC3E}">
        <p14:creationId xmlns:p14="http://schemas.microsoft.com/office/powerpoint/2010/main" xmlns="" val="2684890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Is this ethical ??!! </a:t>
            </a:r>
          </a:p>
          <a:p>
            <a:r>
              <a:rPr lang="en-GB" dirty="0" smtClean="0"/>
              <a:t>Is this a common practice ??!!</a:t>
            </a:r>
          </a:p>
          <a:p>
            <a:r>
              <a:rPr lang="en-GB" dirty="0" smtClean="0"/>
              <a:t>How can an organization use wikis? </a:t>
            </a:r>
            <a:endParaRPr lang="en-GB" dirty="0"/>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xmlns="" val="234029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Top PR Firms Promise They Won't Edit Clients' Wikipedia Entries on the Sly</a:t>
            </a:r>
          </a:p>
          <a:p>
            <a:r>
              <a:rPr lang="en-GB" dirty="0"/>
              <a:t>Edelman,Ogilvy &amp; Mather, Fleishman </a:t>
            </a:r>
            <a:r>
              <a:rPr lang="en-GB" dirty="0" err="1"/>
              <a:t>Hillard</a:t>
            </a:r>
            <a:r>
              <a:rPr lang="en-GB" dirty="0"/>
              <a:t>, Burson-Marsteller,Ketchum, Porter Novelli, </a:t>
            </a:r>
            <a:r>
              <a:rPr lang="en-GB" dirty="0" err="1"/>
              <a:t>Peppercomm</a:t>
            </a:r>
            <a:r>
              <a:rPr lang="en-GB" dirty="0"/>
              <a:t>, MDC Partners, Voce Communications, Allison &amp; Partners and </a:t>
            </a:r>
            <a:r>
              <a:rPr lang="en-GB" dirty="0" err="1"/>
              <a:t>Beutler</a:t>
            </a:r>
            <a:r>
              <a:rPr lang="en-GB" dirty="0"/>
              <a:t> Ink.</a:t>
            </a: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xmlns="" val="1663760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0469" b="5043"/>
          <a:stretch/>
        </p:blipFill>
        <p:spPr bwMode="auto">
          <a:xfrm>
            <a:off x="539552" y="476672"/>
            <a:ext cx="8050083" cy="540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66623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1104" b="5211"/>
          <a:stretch/>
        </p:blipFill>
        <p:spPr bwMode="auto">
          <a:xfrm>
            <a:off x="539552" y="1066800"/>
            <a:ext cx="8050083" cy="44473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40916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1512" b="5226"/>
          <a:stretch/>
        </p:blipFill>
        <p:spPr bwMode="auto">
          <a:xfrm>
            <a:off x="467544" y="332656"/>
            <a:ext cx="8050083" cy="540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94809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Social PR is all about creating a COMMUNITY </a:t>
            </a:r>
            <a:endParaRPr lang="en-GB" dirty="0"/>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xmlns="" val="4038821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dirty="0" smtClean="0"/>
              <a:t>Think of it like being a guest in a party where you do not know a lot of people </a:t>
            </a:r>
          </a:p>
          <a:p>
            <a:pPr algn="just"/>
            <a:r>
              <a:rPr lang="en-GB" dirty="0" smtClean="0"/>
              <a:t>At first you wonder around listening for conversations and finally you will find someone talking about something relevant to you </a:t>
            </a:r>
          </a:p>
        </p:txBody>
      </p:sp>
      <p:sp>
        <p:nvSpPr>
          <p:cNvPr id="2" name="Title 1"/>
          <p:cNvSpPr>
            <a:spLocks noGrp="1"/>
          </p:cNvSpPr>
          <p:nvPr>
            <p:ph type="title"/>
          </p:nvPr>
        </p:nvSpPr>
        <p:spPr/>
        <p:txBody>
          <a:bodyPr>
            <a:normAutofit fontScale="90000"/>
          </a:bodyPr>
          <a:lstStyle/>
          <a:p>
            <a:r>
              <a:rPr lang="en-GB" dirty="0" smtClean="0"/>
              <a:t>How to create your own social network ?</a:t>
            </a:r>
            <a:endParaRPr lang="en-GB" dirty="0"/>
          </a:p>
        </p:txBody>
      </p:sp>
    </p:spTree>
    <p:extLst>
      <p:ext uri="{BB962C8B-B14F-4D97-AF65-F5344CB8AC3E}">
        <p14:creationId xmlns:p14="http://schemas.microsoft.com/office/powerpoint/2010/main" xmlns="" val="3945657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In addition, these conversations have </a:t>
            </a:r>
            <a:r>
              <a:rPr lang="en-GB" dirty="0" smtClean="0"/>
              <a:t>the potential </a:t>
            </a:r>
            <a:r>
              <a:rPr lang="en-GB" dirty="0"/>
              <a:t>to reach a much larger audience than ever before</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xmlns="" val="3245036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458611"/>
          </a:xfrm>
        </p:spPr>
        <p:txBody>
          <a:bodyPr>
            <a:normAutofit lnSpcReduction="10000"/>
          </a:bodyPr>
          <a:lstStyle/>
          <a:p>
            <a:endParaRPr lang="en-GB" dirty="0" smtClean="0"/>
          </a:p>
          <a:p>
            <a:r>
              <a:rPr lang="en-GB" dirty="0"/>
              <a:t>At this point you might be tempted to pitch in with a  story a comment or prospective of your own </a:t>
            </a:r>
            <a:endParaRPr lang="en-GB" dirty="0" smtClean="0"/>
          </a:p>
          <a:p>
            <a:r>
              <a:rPr lang="en-GB" dirty="0" smtClean="0"/>
              <a:t>But remember that first impression count!</a:t>
            </a:r>
          </a:p>
          <a:p>
            <a:r>
              <a:rPr lang="en-GB" dirty="0" smtClean="0"/>
              <a:t>Before you talk about your latest achievement consider the people you are talking to </a:t>
            </a:r>
          </a:p>
          <a:p>
            <a:r>
              <a:rPr lang="en-GB" dirty="0" smtClean="0"/>
              <a:t>Make sure that content of what you are going to say is going to be relevant and interesting to them </a:t>
            </a:r>
          </a:p>
          <a:p>
            <a:r>
              <a:rPr lang="en-GB" dirty="0" smtClean="0"/>
              <a:t>Having got involved in the conversation you must now insure as it develops you take the time to get to know these people better</a:t>
            </a:r>
            <a:endParaRPr lang="en-GB" dirty="0"/>
          </a:p>
        </p:txBody>
      </p:sp>
    </p:spTree>
    <p:extLst>
      <p:ext uri="{BB962C8B-B14F-4D97-AF65-F5344CB8AC3E}">
        <p14:creationId xmlns:p14="http://schemas.microsoft.com/office/powerpoint/2010/main" xmlns="" val="3687285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Do not disappear and never to be heard of again</a:t>
            </a:r>
          </a:p>
          <a:p>
            <a:r>
              <a:rPr lang="en-GB" dirty="0" smtClean="0"/>
              <a:t>If your conversation is interesting you might be invited to other parties and people will talk about you to their friends </a:t>
            </a:r>
          </a:p>
          <a:p>
            <a:r>
              <a:rPr lang="en-GB" dirty="0" smtClean="0"/>
              <a:t>But waiting for other people’s invitations might be a very slow process </a:t>
            </a:r>
          </a:p>
          <a:p>
            <a:r>
              <a:rPr lang="en-GB" dirty="0" smtClean="0"/>
              <a:t>To meet more people you can organise your own party</a:t>
            </a:r>
            <a:endParaRPr lang="en-GB" dirty="0"/>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xmlns="" val="1779912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You will need some guests which means getting peoples acceptance </a:t>
            </a:r>
          </a:p>
          <a:p>
            <a:r>
              <a:rPr lang="en-GB" dirty="0" smtClean="0"/>
              <a:t>Forcing people to come will have a negative effect and negative reactions </a:t>
            </a:r>
          </a:p>
          <a:p>
            <a:r>
              <a:rPr lang="en-GB" dirty="0" smtClean="0"/>
              <a:t>There are the people you have already met And they might bring some other friends </a:t>
            </a:r>
          </a:p>
          <a:p>
            <a:r>
              <a:rPr lang="en-GB" dirty="0" smtClean="0"/>
              <a:t>There are people you are confident they will like to be invited </a:t>
            </a:r>
            <a:endParaRPr lang="en-GB" dirty="0"/>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xmlns="" val="759328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As you are creating your own event you need to make sure you are providing your guests whit sufficient food, drinks, and entertainment.</a:t>
            </a:r>
          </a:p>
          <a:p>
            <a:r>
              <a:rPr lang="en-GB" dirty="0" smtClean="0"/>
              <a:t>The happier people are the more they are welling to invite more people and the wider your social network will grow </a:t>
            </a:r>
            <a:endParaRPr lang="en-GB" dirty="0"/>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xmlns="" val="117416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b="1" dirty="0"/>
              <a:t>#1: Establish Your Online Reputation</a:t>
            </a:r>
          </a:p>
          <a:p>
            <a:r>
              <a:rPr lang="en-GB" dirty="0"/>
              <a:t>Social media can help you </a:t>
            </a:r>
            <a:r>
              <a:rPr lang="en-GB" b="1" dirty="0"/>
              <a:t>create a stronger online presence</a:t>
            </a:r>
            <a:r>
              <a:rPr lang="en-GB" dirty="0"/>
              <a:t>, so old news doesn’t turn up at the top of search results. If you don’t </a:t>
            </a:r>
            <a:r>
              <a:rPr lang="en-GB" b="1" dirty="0"/>
              <a:t>control your brand</a:t>
            </a:r>
            <a:r>
              <a:rPr lang="en-GB" dirty="0"/>
              <a:t>, someone else may post inaccurate or derogatory information that could tarnish your reputation</a:t>
            </a:r>
            <a:r>
              <a:rPr lang="en-GB" dirty="0" smtClean="0"/>
              <a:t>.</a:t>
            </a:r>
          </a:p>
          <a:p>
            <a:r>
              <a:rPr lang="en-GB" dirty="0">
                <a:hlinkClick r:id="rId2"/>
              </a:rPr>
              <a:t>Twitter</a:t>
            </a:r>
            <a:r>
              <a:rPr lang="en-GB" dirty="0"/>
              <a:t>, </a:t>
            </a:r>
            <a:r>
              <a:rPr lang="en-GB" dirty="0">
                <a:hlinkClick r:id="rId3"/>
              </a:rPr>
              <a:t>Facebook</a:t>
            </a:r>
            <a:r>
              <a:rPr lang="en-GB" dirty="0"/>
              <a:t>, </a:t>
            </a:r>
            <a:r>
              <a:rPr lang="en-GB" dirty="0">
                <a:hlinkClick r:id="rId4"/>
              </a:rPr>
              <a:t>LinkedIn</a:t>
            </a:r>
            <a:r>
              <a:rPr lang="en-GB" dirty="0"/>
              <a:t> and other social brand pages should assist in owning the first search engine results page. Especially if you have a common name, owning your brand name search queries is important for users to find the right information.</a:t>
            </a:r>
          </a:p>
        </p:txBody>
      </p:sp>
      <p:sp>
        <p:nvSpPr>
          <p:cNvPr id="3" name="Title 2"/>
          <p:cNvSpPr>
            <a:spLocks noGrp="1"/>
          </p:cNvSpPr>
          <p:nvPr>
            <p:ph type="title"/>
          </p:nvPr>
        </p:nvSpPr>
        <p:spPr/>
        <p:txBody>
          <a:bodyPr>
            <a:normAutofit fontScale="90000"/>
          </a:bodyPr>
          <a:lstStyle/>
          <a:p>
            <a:r>
              <a:rPr lang="en-GB" dirty="0" smtClean="0">
                <a:effectLst/>
              </a:rPr>
              <a:t/>
            </a:r>
            <a:br>
              <a:rPr lang="en-GB" dirty="0" smtClean="0">
                <a:effectLst/>
              </a:rPr>
            </a:br>
            <a:r>
              <a:rPr lang="en-GB" dirty="0" smtClean="0">
                <a:effectLst/>
              </a:rPr>
              <a:t>3 steps </a:t>
            </a:r>
            <a:r>
              <a:rPr lang="en-GB" dirty="0">
                <a:effectLst/>
              </a:rPr>
              <a:t>to Manage Your Social Media Reputation</a:t>
            </a:r>
            <a:br>
              <a:rPr lang="en-GB" dirty="0">
                <a:effectLst/>
              </a:rPr>
            </a:br>
            <a:endParaRPr lang="en-GB" dirty="0"/>
          </a:p>
        </p:txBody>
      </p:sp>
    </p:spTree>
    <p:extLst>
      <p:ext uri="{BB962C8B-B14F-4D97-AF65-F5344CB8AC3E}">
        <p14:creationId xmlns:p14="http://schemas.microsoft.com/office/powerpoint/2010/main" xmlns="" val="2068957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05000" y="1520031"/>
            <a:ext cx="5619328" cy="46861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4914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60550" y="1628800"/>
            <a:ext cx="6624736" cy="200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91680" y="4288748"/>
            <a:ext cx="7082556" cy="17262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1115616" y="2060848"/>
            <a:ext cx="343364" cy="369332"/>
          </a:xfrm>
          <a:prstGeom prst="rect">
            <a:avLst/>
          </a:prstGeom>
          <a:noFill/>
        </p:spPr>
        <p:txBody>
          <a:bodyPr wrap="none" rtlCol="0">
            <a:spAutoFit/>
          </a:bodyPr>
          <a:lstStyle/>
          <a:p>
            <a:r>
              <a:rPr lang="en-GB" dirty="0" smtClean="0"/>
              <a:t>A</a:t>
            </a:r>
            <a:endParaRPr lang="en-GB" dirty="0"/>
          </a:p>
        </p:txBody>
      </p:sp>
      <p:sp>
        <p:nvSpPr>
          <p:cNvPr id="8" name="TextBox 7"/>
          <p:cNvSpPr txBox="1"/>
          <p:nvPr/>
        </p:nvSpPr>
        <p:spPr>
          <a:xfrm>
            <a:off x="1115616" y="4581128"/>
            <a:ext cx="317716" cy="369332"/>
          </a:xfrm>
          <a:prstGeom prst="rect">
            <a:avLst/>
          </a:prstGeom>
          <a:noFill/>
        </p:spPr>
        <p:txBody>
          <a:bodyPr wrap="none" rtlCol="0">
            <a:spAutoFit/>
          </a:bodyPr>
          <a:lstStyle/>
          <a:p>
            <a:r>
              <a:rPr lang="en-GB" dirty="0" smtClean="0"/>
              <a:t>B</a:t>
            </a:r>
            <a:endParaRPr lang="en-GB" dirty="0"/>
          </a:p>
        </p:txBody>
      </p:sp>
    </p:spTree>
    <p:extLst>
      <p:ext uri="{BB962C8B-B14F-4D97-AF65-F5344CB8AC3E}">
        <p14:creationId xmlns:p14="http://schemas.microsoft.com/office/powerpoint/2010/main" xmlns="" val="3942106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a:t>#2: Control Responses During a Crisis</a:t>
            </a:r>
          </a:p>
          <a:p>
            <a:r>
              <a:rPr lang="en-GB" dirty="0"/>
              <a:t>A crisis for a company can range from unexpected website issues to a lawsuit. How a crisis is handled online makes a huge difference to the future ramifications. It’s important to </a:t>
            </a:r>
            <a:r>
              <a:rPr lang="en-GB" b="1" dirty="0"/>
              <a:t>monitor and respond to customers who write on your wall</a:t>
            </a:r>
            <a:r>
              <a:rPr lang="en-GB" dirty="0"/>
              <a:t> or send you messages to </a:t>
            </a:r>
            <a:r>
              <a:rPr lang="en-GB" b="1" dirty="0"/>
              <a:t>resolve any issues and let users know they’re heard</a:t>
            </a:r>
            <a:r>
              <a:rPr lang="en-GB" dirty="0"/>
              <a:t>.</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xmlns="" val="2224258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#3: Monitor </a:t>
            </a:r>
            <a:r>
              <a:rPr lang="en-GB" dirty="0" smtClean="0"/>
              <a:t>Conversations</a:t>
            </a:r>
            <a:endParaRPr lang="en-GB" dirty="0"/>
          </a:p>
          <a:p>
            <a:r>
              <a:rPr lang="en-GB" dirty="0"/>
              <a:t>Now that you’ve created and are updating several social profiles on behalf of your brand, you may find it a bit overwhelming to </a:t>
            </a:r>
            <a:r>
              <a:rPr lang="en-GB" b="1" dirty="0"/>
              <a:t>keep up to date with what is being said about your brand online</a:t>
            </a:r>
            <a:r>
              <a:rPr lang="en-GB" dirty="0"/>
              <a:t>.</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xmlns="" val="3865510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Here are a few tools worth checking out:</a:t>
            </a:r>
          </a:p>
          <a:p>
            <a:endParaRPr lang="en-GB" dirty="0"/>
          </a:p>
          <a:p>
            <a:r>
              <a:rPr lang="en-GB" dirty="0"/>
              <a:t>Google Alerts is a free tool that monitors all sites that Google can index with options to be notified as it happens or weekly.</a:t>
            </a:r>
          </a:p>
          <a:p>
            <a:r>
              <a:rPr lang="en-GB" dirty="0" err="1"/>
              <a:t>Trackur</a:t>
            </a:r>
            <a:r>
              <a:rPr lang="en-GB" dirty="0"/>
              <a:t> is an affordable tracking tool that monitors several social channels, as well as forums and news sites.</a:t>
            </a:r>
          </a:p>
          <a:p>
            <a:r>
              <a:rPr lang="en-GB" dirty="0" err="1"/>
              <a:t>SocialMention</a:t>
            </a:r>
            <a:r>
              <a:rPr lang="en-GB" dirty="0"/>
              <a:t> is a free tool that monitors over 70 social media properties.</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xmlns="" val="24913574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1432</TotalTime>
  <Words>750</Words>
  <Application>Microsoft Office PowerPoint</Application>
  <PresentationFormat>On-screen Show (4:3)</PresentationFormat>
  <Paragraphs>63</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Social media </vt:lpstr>
      <vt:lpstr>Why Social Media Participation is Critical for PR</vt:lpstr>
      <vt:lpstr>Slide 3</vt:lpstr>
      <vt:lpstr> 3 steps to Manage Your Social Media Reputation </vt:lpstr>
      <vt:lpstr>Slide 5</vt:lpstr>
      <vt:lpstr>Slide 6</vt:lpstr>
      <vt:lpstr>Slide 7</vt:lpstr>
      <vt:lpstr>Slide 8</vt:lpstr>
      <vt:lpstr>Slide 9</vt:lpstr>
      <vt:lpstr>Slide 10</vt:lpstr>
      <vt:lpstr>Seven Major Social Network Categories</vt:lpstr>
      <vt:lpstr>Slide 12</vt:lpstr>
      <vt:lpstr>Slide 13</vt:lpstr>
      <vt:lpstr>Slide 14</vt:lpstr>
      <vt:lpstr>Slide 15</vt:lpstr>
      <vt:lpstr>Slide 16</vt:lpstr>
      <vt:lpstr>Slide 17</vt:lpstr>
      <vt:lpstr>Slide 18</vt:lpstr>
      <vt:lpstr>Slide 19</vt:lpstr>
      <vt:lpstr>Slide 20</vt:lpstr>
      <vt:lpstr>Slide 21</vt:lpstr>
      <vt:lpstr>Wikis </vt:lpstr>
      <vt:lpstr>Slide 23</vt:lpstr>
      <vt:lpstr>Slide 24</vt:lpstr>
      <vt:lpstr>Slide 25</vt:lpstr>
      <vt:lpstr>Slide 26</vt:lpstr>
      <vt:lpstr>Slide 27</vt:lpstr>
      <vt:lpstr>Slide 28</vt:lpstr>
      <vt:lpstr>How to create your own social network ?</vt:lpstr>
      <vt:lpstr>Slide 30</vt:lpstr>
      <vt:lpstr>Slide 31</vt:lpstr>
      <vt:lpstr>Slide 32</vt:lpstr>
      <vt:lpstr>Slide 33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Zainah</dc:creator>
  <cp:lastModifiedBy>user</cp:lastModifiedBy>
  <cp:revision>35</cp:revision>
  <dcterms:created xsi:type="dcterms:W3CDTF">2015-03-31T07:14:58Z</dcterms:created>
  <dcterms:modified xsi:type="dcterms:W3CDTF">2016-01-10T13:24:13Z</dcterms:modified>
</cp:coreProperties>
</file>